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Lst>
  <p:notesMasterIdLst>
    <p:notesMasterId r:id="rId17"/>
  </p:notesMasterIdLst>
  <p:sldIdLst>
    <p:sldId id="738" r:id="rId5"/>
    <p:sldId id="745" r:id="rId6"/>
    <p:sldId id="734" r:id="rId7"/>
    <p:sldId id="735" r:id="rId8"/>
    <p:sldId id="739" r:id="rId9"/>
    <p:sldId id="736" r:id="rId10"/>
    <p:sldId id="740" r:id="rId11"/>
    <p:sldId id="737" r:id="rId12"/>
    <p:sldId id="742" r:id="rId13"/>
    <p:sldId id="743" r:id="rId14"/>
    <p:sldId id="741" r:id="rId15"/>
    <p:sldId id="74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B9B905-155A-4B8C-9B26-AAE433F05C39}">
          <p14:sldIdLst>
            <p14:sldId id="738"/>
            <p14:sldId id="745"/>
          </p14:sldIdLst>
        </p14:section>
        <p14:section name="Set-Up" id="{4206354C-D2A8-4842-AAF3-BA42DCBC2264}">
          <p14:sldIdLst>
            <p14:sldId id="734"/>
            <p14:sldId id="735"/>
            <p14:sldId id="739"/>
          </p14:sldIdLst>
        </p14:section>
        <p14:section name="Communications" id="{88E525BD-5A9C-484D-85C1-F713B1446A35}">
          <p14:sldIdLst>
            <p14:sldId id="736"/>
            <p14:sldId id="740"/>
          </p14:sldIdLst>
        </p14:section>
        <p14:section name="Claims Processing" id="{054BF95C-A1BF-4EFB-AB13-4A1B1618C040}">
          <p14:sldIdLst>
            <p14:sldId id="737"/>
            <p14:sldId id="742"/>
            <p14:sldId id="743"/>
          </p14:sldIdLst>
        </p14:section>
        <p14:section name="Next Steps" id="{EB9F6969-112E-4EE6-8AFE-EE6988CBEC7E}">
          <p14:sldIdLst>
            <p14:sldId id="741"/>
            <p14:sldId id="7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105B1-E976-4C93-9EDA-360B348F6A11}" v="347" dt="2020-03-04T16:34:30.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620A1-7561-40BF-BB5F-C70B19C5768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C020B79-DE21-4C02-A3FF-BAD3AB84E1D0}">
      <dgm:prSet phldrT="[Text]"/>
      <dgm:spPr/>
      <dgm:t>
        <a:bodyPr/>
        <a:lstStyle/>
        <a:p>
          <a:r>
            <a:rPr lang="en-US" dirty="0"/>
            <a:t>Identify recurring problem across multiple providers</a:t>
          </a:r>
        </a:p>
      </dgm:t>
    </dgm:pt>
    <dgm:pt modelId="{BA582062-FE1B-45EB-9781-922A18E4309B}" type="parTrans" cxnId="{CB40F03A-A098-4ADE-A3A6-C4C110D5E700}">
      <dgm:prSet/>
      <dgm:spPr/>
      <dgm:t>
        <a:bodyPr/>
        <a:lstStyle/>
        <a:p>
          <a:endParaRPr lang="en-US"/>
        </a:p>
      </dgm:t>
    </dgm:pt>
    <dgm:pt modelId="{03CA83A4-1C0F-4C36-B5AB-47E9508EE71D}" type="sibTrans" cxnId="{CB40F03A-A098-4ADE-A3A6-C4C110D5E700}">
      <dgm:prSet/>
      <dgm:spPr/>
      <dgm:t>
        <a:bodyPr/>
        <a:lstStyle/>
        <a:p>
          <a:endParaRPr lang="en-US"/>
        </a:p>
      </dgm:t>
    </dgm:pt>
    <dgm:pt modelId="{9227EA71-C0EE-4547-913D-203F98C1FC40}">
      <dgm:prSet phldrT="[Text]"/>
      <dgm:spPr/>
      <dgm:t>
        <a:bodyPr/>
        <a:lstStyle/>
        <a:p>
          <a:r>
            <a:rPr lang="en-US" dirty="0"/>
            <a:t>Test resolution &amp; communications  with sample of providers</a:t>
          </a:r>
        </a:p>
      </dgm:t>
    </dgm:pt>
    <dgm:pt modelId="{77DBC58B-8B9D-4C31-B0B3-58CDE8E18D57}" type="parTrans" cxnId="{5B979F88-C70F-4800-A406-B9CA48608D46}">
      <dgm:prSet/>
      <dgm:spPr/>
      <dgm:t>
        <a:bodyPr/>
        <a:lstStyle/>
        <a:p>
          <a:endParaRPr lang="en-US"/>
        </a:p>
      </dgm:t>
    </dgm:pt>
    <dgm:pt modelId="{68EFC0B7-4F31-4F14-9299-68518B62ECFF}" type="sibTrans" cxnId="{5B979F88-C70F-4800-A406-B9CA48608D46}">
      <dgm:prSet/>
      <dgm:spPr/>
      <dgm:t>
        <a:bodyPr/>
        <a:lstStyle/>
        <a:p>
          <a:endParaRPr lang="en-US"/>
        </a:p>
      </dgm:t>
    </dgm:pt>
    <dgm:pt modelId="{C9CAB894-F8EC-44E4-B670-F6D013AF3932}">
      <dgm:prSet phldrT="[Text]"/>
      <dgm:spPr/>
      <dgm:t>
        <a:bodyPr/>
        <a:lstStyle/>
        <a:p>
          <a:r>
            <a:rPr lang="en-US" dirty="0"/>
            <a:t>Modify resolution &amp; comms based on test results</a:t>
          </a:r>
        </a:p>
      </dgm:t>
    </dgm:pt>
    <dgm:pt modelId="{C548D0BD-99D9-42E9-9C97-9387299CF9B1}" type="parTrans" cxnId="{8176678A-079E-4C23-837B-3D6CDCD75E17}">
      <dgm:prSet/>
      <dgm:spPr/>
      <dgm:t>
        <a:bodyPr/>
        <a:lstStyle/>
        <a:p>
          <a:endParaRPr lang="en-US"/>
        </a:p>
      </dgm:t>
    </dgm:pt>
    <dgm:pt modelId="{78C1E5AE-45C5-45B1-A277-DC428076BCFD}" type="sibTrans" cxnId="{8176678A-079E-4C23-837B-3D6CDCD75E17}">
      <dgm:prSet/>
      <dgm:spPr/>
      <dgm:t>
        <a:bodyPr/>
        <a:lstStyle/>
        <a:p>
          <a:endParaRPr lang="en-US"/>
        </a:p>
      </dgm:t>
    </dgm:pt>
    <dgm:pt modelId="{4D6E392C-C01F-4B78-A899-5632EEEE5C94}">
      <dgm:prSet phldrT="[Text]"/>
      <dgm:spPr/>
      <dgm:t>
        <a:bodyPr/>
        <a:lstStyle/>
        <a:p>
          <a:r>
            <a:rPr lang="en-US" dirty="0"/>
            <a:t>Expand resolution &amp; comms to providers as a whole</a:t>
          </a:r>
        </a:p>
      </dgm:t>
    </dgm:pt>
    <dgm:pt modelId="{697B336C-79C2-44E2-833F-A3E06CA252CF}" type="parTrans" cxnId="{541F95C0-8660-4535-9FC7-0612B3C513D2}">
      <dgm:prSet/>
      <dgm:spPr/>
      <dgm:t>
        <a:bodyPr/>
        <a:lstStyle/>
        <a:p>
          <a:endParaRPr lang="en-US"/>
        </a:p>
      </dgm:t>
    </dgm:pt>
    <dgm:pt modelId="{00257DEF-1062-48BE-A5BF-2975019242AF}" type="sibTrans" cxnId="{541F95C0-8660-4535-9FC7-0612B3C513D2}">
      <dgm:prSet/>
      <dgm:spPr/>
      <dgm:t>
        <a:bodyPr/>
        <a:lstStyle/>
        <a:p>
          <a:endParaRPr lang="en-US"/>
        </a:p>
      </dgm:t>
    </dgm:pt>
    <dgm:pt modelId="{59910950-E1EB-4442-ACD0-E2A64C46D5B2}">
      <dgm:prSet phldrT="[Text]"/>
      <dgm:spPr/>
      <dgm:t>
        <a:bodyPr/>
        <a:lstStyle/>
        <a:p>
          <a:r>
            <a:rPr lang="en-US" dirty="0"/>
            <a:t>Evaluate results &amp; determine next steps, if any</a:t>
          </a:r>
        </a:p>
      </dgm:t>
    </dgm:pt>
    <dgm:pt modelId="{C464358A-C3A7-4F61-8DA6-214439A02688}" type="parTrans" cxnId="{3E0B8155-5751-4F86-8B32-7617F2A341F7}">
      <dgm:prSet/>
      <dgm:spPr/>
      <dgm:t>
        <a:bodyPr/>
        <a:lstStyle/>
        <a:p>
          <a:endParaRPr lang="en-US"/>
        </a:p>
      </dgm:t>
    </dgm:pt>
    <dgm:pt modelId="{1AE63FD5-BEF5-4047-953A-65FB354D4BC1}" type="sibTrans" cxnId="{3E0B8155-5751-4F86-8B32-7617F2A341F7}">
      <dgm:prSet/>
      <dgm:spPr/>
      <dgm:t>
        <a:bodyPr/>
        <a:lstStyle/>
        <a:p>
          <a:endParaRPr lang="en-US"/>
        </a:p>
      </dgm:t>
    </dgm:pt>
    <dgm:pt modelId="{195FDB18-F203-446A-B5B9-C72583729599}" type="pres">
      <dgm:prSet presAssocID="{FF0620A1-7561-40BF-BB5F-C70B19C57683}" presName="cycle" presStyleCnt="0">
        <dgm:presLayoutVars>
          <dgm:dir/>
          <dgm:resizeHandles val="exact"/>
        </dgm:presLayoutVars>
      </dgm:prSet>
      <dgm:spPr/>
    </dgm:pt>
    <dgm:pt modelId="{5D6346B8-3D70-454F-A76A-4F222B576C2E}" type="pres">
      <dgm:prSet presAssocID="{3C020B79-DE21-4C02-A3FF-BAD3AB84E1D0}" presName="dummy" presStyleCnt="0"/>
      <dgm:spPr/>
    </dgm:pt>
    <dgm:pt modelId="{A7E1755C-76AF-43C1-8BE5-BA04178A525C}" type="pres">
      <dgm:prSet presAssocID="{3C020B79-DE21-4C02-A3FF-BAD3AB84E1D0}" presName="node" presStyleLbl="revTx" presStyleIdx="0" presStyleCnt="5">
        <dgm:presLayoutVars>
          <dgm:bulletEnabled val="1"/>
        </dgm:presLayoutVars>
      </dgm:prSet>
      <dgm:spPr/>
    </dgm:pt>
    <dgm:pt modelId="{0060AAA2-64A0-44B3-AF33-A9835EC17B64}" type="pres">
      <dgm:prSet presAssocID="{03CA83A4-1C0F-4C36-B5AB-47E9508EE71D}" presName="sibTrans" presStyleLbl="node1" presStyleIdx="0" presStyleCnt="5"/>
      <dgm:spPr/>
    </dgm:pt>
    <dgm:pt modelId="{7686630C-4920-4DF3-BC6D-FD10DD653BB0}" type="pres">
      <dgm:prSet presAssocID="{9227EA71-C0EE-4547-913D-203F98C1FC40}" presName="dummy" presStyleCnt="0"/>
      <dgm:spPr/>
    </dgm:pt>
    <dgm:pt modelId="{1F3C7D62-7D45-42F9-942F-B8B5E367EE9D}" type="pres">
      <dgm:prSet presAssocID="{9227EA71-C0EE-4547-913D-203F98C1FC40}" presName="node" presStyleLbl="revTx" presStyleIdx="1" presStyleCnt="5">
        <dgm:presLayoutVars>
          <dgm:bulletEnabled val="1"/>
        </dgm:presLayoutVars>
      </dgm:prSet>
      <dgm:spPr/>
    </dgm:pt>
    <dgm:pt modelId="{48FC0D41-024F-4724-A094-6B0EE8C1B30B}" type="pres">
      <dgm:prSet presAssocID="{68EFC0B7-4F31-4F14-9299-68518B62ECFF}" presName="sibTrans" presStyleLbl="node1" presStyleIdx="1" presStyleCnt="5"/>
      <dgm:spPr/>
    </dgm:pt>
    <dgm:pt modelId="{997B6646-8A18-4804-8B8D-71DDFEE3B53E}" type="pres">
      <dgm:prSet presAssocID="{C9CAB894-F8EC-44E4-B670-F6D013AF3932}" presName="dummy" presStyleCnt="0"/>
      <dgm:spPr/>
    </dgm:pt>
    <dgm:pt modelId="{E4B0291D-6386-4E45-8560-BD226354F2EE}" type="pres">
      <dgm:prSet presAssocID="{C9CAB894-F8EC-44E4-B670-F6D013AF3932}" presName="node" presStyleLbl="revTx" presStyleIdx="2" presStyleCnt="5">
        <dgm:presLayoutVars>
          <dgm:bulletEnabled val="1"/>
        </dgm:presLayoutVars>
      </dgm:prSet>
      <dgm:spPr/>
    </dgm:pt>
    <dgm:pt modelId="{3F6AF39A-F08A-4BFF-9531-6FC81D594BDD}" type="pres">
      <dgm:prSet presAssocID="{78C1E5AE-45C5-45B1-A277-DC428076BCFD}" presName="sibTrans" presStyleLbl="node1" presStyleIdx="2" presStyleCnt="5"/>
      <dgm:spPr/>
    </dgm:pt>
    <dgm:pt modelId="{6C233FE1-FEA9-4F1C-9E19-853557290595}" type="pres">
      <dgm:prSet presAssocID="{4D6E392C-C01F-4B78-A899-5632EEEE5C94}" presName="dummy" presStyleCnt="0"/>
      <dgm:spPr/>
    </dgm:pt>
    <dgm:pt modelId="{A1FDC028-F6B3-4C72-B466-BE2C48CCC68E}" type="pres">
      <dgm:prSet presAssocID="{4D6E392C-C01F-4B78-A899-5632EEEE5C94}" presName="node" presStyleLbl="revTx" presStyleIdx="3" presStyleCnt="5">
        <dgm:presLayoutVars>
          <dgm:bulletEnabled val="1"/>
        </dgm:presLayoutVars>
      </dgm:prSet>
      <dgm:spPr/>
    </dgm:pt>
    <dgm:pt modelId="{57E387DE-E54D-485C-A9A1-B7AADDDCF72D}" type="pres">
      <dgm:prSet presAssocID="{00257DEF-1062-48BE-A5BF-2975019242AF}" presName="sibTrans" presStyleLbl="node1" presStyleIdx="3" presStyleCnt="5"/>
      <dgm:spPr/>
    </dgm:pt>
    <dgm:pt modelId="{8297F798-39A5-480D-B73A-E4DEF0AB0934}" type="pres">
      <dgm:prSet presAssocID="{59910950-E1EB-4442-ACD0-E2A64C46D5B2}" presName="dummy" presStyleCnt="0"/>
      <dgm:spPr/>
    </dgm:pt>
    <dgm:pt modelId="{DA16F3B2-CE60-4EE7-980F-59CDEBE6FBCC}" type="pres">
      <dgm:prSet presAssocID="{59910950-E1EB-4442-ACD0-E2A64C46D5B2}" presName="node" presStyleLbl="revTx" presStyleIdx="4" presStyleCnt="5">
        <dgm:presLayoutVars>
          <dgm:bulletEnabled val="1"/>
        </dgm:presLayoutVars>
      </dgm:prSet>
      <dgm:spPr/>
    </dgm:pt>
    <dgm:pt modelId="{53CD0876-01C5-4251-8ABA-33788FB196BF}" type="pres">
      <dgm:prSet presAssocID="{1AE63FD5-BEF5-4047-953A-65FB354D4BC1}" presName="sibTrans" presStyleLbl="node1" presStyleIdx="4" presStyleCnt="5"/>
      <dgm:spPr/>
    </dgm:pt>
  </dgm:ptLst>
  <dgm:cxnLst>
    <dgm:cxn modelId="{DB9F9902-0E2C-4289-A7E5-169B3F2447F3}" type="presOf" srcId="{1AE63FD5-BEF5-4047-953A-65FB354D4BC1}" destId="{53CD0876-01C5-4251-8ABA-33788FB196BF}" srcOrd="0" destOrd="0" presId="urn:microsoft.com/office/officeart/2005/8/layout/cycle1"/>
    <dgm:cxn modelId="{EF1B3B1E-F7D1-44A0-BC84-8B677C3ACB41}" type="presOf" srcId="{00257DEF-1062-48BE-A5BF-2975019242AF}" destId="{57E387DE-E54D-485C-A9A1-B7AADDDCF72D}" srcOrd="0" destOrd="0" presId="urn:microsoft.com/office/officeart/2005/8/layout/cycle1"/>
    <dgm:cxn modelId="{CB40F03A-A098-4ADE-A3A6-C4C110D5E700}" srcId="{FF0620A1-7561-40BF-BB5F-C70B19C57683}" destId="{3C020B79-DE21-4C02-A3FF-BAD3AB84E1D0}" srcOrd="0" destOrd="0" parTransId="{BA582062-FE1B-45EB-9781-922A18E4309B}" sibTransId="{03CA83A4-1C0F-4C36-B5AB-47E9508EE71D}"/>
    <dgm:cxn modelId="{4B96E35C-4D41-4DF1-9DE8-38895E039C09}" type="presOf" srcId="{FF0620A1-7561-40BF-BB5F-C70B19C57683}" destId="{195FDB18-F203-446A-B5B9-C72583729599}" srcOrd="0" destOrd="0" presId="urn:microsoft.com/office/officeart/2005/8/layout/cycle1"/>
    <dgm:cxn modelId="{63CEAB42-057D-4660-929E-9900944E78C9}" type="presOf" srcId="{78C1E5AE-45C5-45B1-A277-DC428076BCFD}" destId="{3F6AF39A-F08A-4BFF-9531-6FC81D594BDD}" srcOrd="0" destOrd="0" presId="urn:microsoft.com/office/officeart/2005/8/layout/cycle1"/>
    <dgm:cxn modelId="{3E0B8155-5751-4F86-8B32-7617F2A341F7}" srcId="{FF0620A1-7561-40BF-BB5F-C70B19C57683}" destId="{59910950-E1EB-4442-ACD0-E2A64C46D5B2}" srcOrd="4" destOrd="0" parTransId="{C464358A-C3A7-4F61-8DA6-214439A02688}" sibTransId="{1AE63FD5-BEF5-4047-953A-65FB354D4BC1}"/>
    <dgm:cxn modelId="{5B979F88-C70F-4800-A406-B9CA48608D46}" srcId="{FF0620A1-7561-40BF-BB5F-C70B19C57683}" destId="{9227EA71-C0EE-4547-913D-203F98C1FC40}" srcOrd="1" destOrd="0" parTransId="{77DBC58B-8B9D-4C31-B0B3-58CDE8E18D57}" sibTransId="{68EFC0B7-4F31-4F14-9299-68518B62ECFF}"/>
    <dgm:cxn modelId="{8176678A-079E-4C23-837B-3D6CDCD75E17}" srcId="{FF0620A1-7561-40BF-BB5F-C70B19C57683}" destId="{C9CAB894-F8EC-44E4-B670-F6D013AF3932}" srcOrd="2" destOrd="0" parTransId="{C548D0BD-99D9-42E9-9C97-9387299CF9B1}" sibTransId="{78C1E5AE-45C5-45B1-A277-DC428076BCFD}"/>
    <dgm:cxn modelId="{97B9108F-1F9D-4AAD-9843-6C7A191F2C2F}" type="presOf" srcId="{4D6E392C-C01F-4B78-A899-5632EEEE5C94}" destId="{A1FDC028-F6B3-4C72-B466-BE2C48CCC68E}" srcOrd="0" destOrd="0" presId="urn:microsoft.com/office/officeart/2005/8/layout/cycle1"/>
    <dgm:cxn modelId="{F8634C98-FE5F-4FE8-80F0-9FD18D5E715F}" type="presOf" srcId="{9227EA71-C0EE-4547-913D-203F98C1FC40}" destId="{1F3C7D62-7D45-42F9-942F-B8B5E367EE9D}" srcOrd="0" destOrd="0" presId="urn:microsoft.com/office/officeart/2005/8/layout/cycle1"/>
    <dgm:cxn modelId="{683425A4-3A3A-494F-B1BE-1D873EAD220D}" type="presOf" srcId="{68EFC0B7-4F31-4F14-9299-68518B62ECFF}" destId="{48FC0D41-024F-4724-A094-6B0EE8C1B30B}" srcOrd="0" destOrd="0" presId="urn:microsoft.com/office/officeart/2005/8/layout/cycle1"/>
    <dgm:cxn modelId="{DC989BA9-358D-4693-8645-EF9ACA9BE2C2}" type="presOf" srcId="{59910950-E1EB-4442-ACD0-E2A64C46D5B2}" destId="{DA16F3B2-CE60-4EE7-980F-59CDEBE6FBCC}" srcOrd="0" destOrd="0" presId="urn:microsoft.com/office/officeart/2005/8/layout/cycle1"/>
    <dgm:cxn modelId="{541F95C0-8660-4535-9FC7-0612B3C513D2}" srcId="{FF0620A1-7561-40BF-BB5F-C70B19C57683}" destId="{4D6E392C-C01F-4B78-A899-5632EEEE5C94}" srcOrd="3" destOrd="0" parTransId="{697B336C-79C2-44E2-833F-A3E06CA252CF}" sibTransId="{00257DEF-1062-48BE-A5BF-2975019242AF}"/>
    <dgm:cxn modelId="{78B1FCC4-F31F-4202-8668-E698FC42A297}" type="presOf" srcId="{03CA83A4-1C0F-4C36-B5AB-47E9508EE71D}" destId="{0060AAA2-64A0-44B3-AF33-A9835EC17B64}" srcOrd="0" destOrd="0" presId="urn:microsoft.com/office/officeart/2005/8/layout/cycle1"/>
    <dgm:cxn modelId="{9452FFD9-13BD-4AF1-A10B-A3DE63EBDE68}" type="presOf" srcId="{C9CAB894-F8EC-44E4-B670-F6D013AF3932}" destId="{E4B0291D-6386-4E45-8560-BD226354F2EE}" srcOrd="0" destOrd="0" presId="urn:microsoft.com/office/officeart/2005/8/layout/cycle1"/>
    <dgm:cxn modelId="{DDAF93F4-4012-4338-90E2-379DD76C8B21}" type="presOf" srcId="{3C020B79-DE21-4C02-A3FF-BAD3AB84E1D0}" destId="{A7E1755C-76AF-43C1-8BE5-BA04178A525C}" srcOrd="0" destOrd="0" presId="urn:microsoft.com/office/officeart/2005/8/layout/cycle1"/>
    <dgm:cxn modelId="{A1A1681A-F658-407D-890A-AB0692E455BC}" type="presParOf" srcId="{195FDB18-F203-446A-B5B9-C72583729599}" destId="{5D6346B8-3D70-454F-A76A-4F222B576C2E}" srcOrd="0" destOrd="0" presId="urn:microsoft.com/office/officeart/2005/8/layout/cycle1"/>
    <dgm:cxn modelId="{A054D08E-3555-4572-BE3D-50AFCAE0BF36}" type="presParOf" srcId="{195FDB18-F203-446A-B5B9-C72583729599}" destId="{A7E1755C-76AF-43C1-8BE5-BA04178A525C}" srcOrd="1" destOrd="0" presId="urn:microsoft.com/office/officeart/2005/8/layout/cycle1"/>
    <dgm:cxn modelId="{6DDB023B-7D9E-42B0-B682-568FED258C87}" type="presParOf" srcId="{195FDB18-F203-446A-B5B9-C72583729599}" destId="{0060AAA2-64A0-44B3-AF33-A9835EC17B64}" srcOrd="2" destOrd="0" presId="urn:microsoft.com/office/officeart/2005/8/layout/cycle1"/>
    <dgm:cxn modelId="{4A5CDF23-13D9-44AB-B988-438B5F53067D}" type="presParOf" srcId="{195FDB18-F203-446A-B5B9-C72583729599}" destId="{7686630C-4920-4DF3-BC6D-FD10DD653BB0}" srcOrd="3" destOrd="0" presId="urn:microsoft.com/office/officeart/2005/8/layout/cycle1"/>
    <dgm:cxn modelId="{9A4EFB9D-EC52-4E97-A54B-FABFB7E9E490}" type="presParOf" srcId="{195FDB18-F203-446A-B5B9-C72583729599}" destId="{1F3C7D62-7D45-42F9-942F-B8B5E367EE9D}" srcOrd="4" destOrd="0" presId="urn:microsoft.com/office/officeart/2005/8/layout/cycle1"/>
    <dgm:cxn modelId="{BD188EF7-B70B-46F2-93DD-D68C4B501F73}" type="presParOf" srcId="{195FDB18-F203-446A-B5B9-C72583729599}" destId="{48FC0D41-024F-4724-A094-6B0EE8C1B30B}" srcOrd="5" destOrd="0" presId="urn:microsoft.com/office/officeart/2005/8/layout/cycle1"/>
    <dgm:cxn modelId="{3C135293-84FA-4856-98AE-3CC07896CF57}" type="presParOf" srcId="{195FDB18-F203-446A-B5B9-C72583729599}" destId="{997B6646-8A18-4804-8B8D-71DDFEE3B53E}" srcOrd="6" destOrd="0" presId="urn:microsoft.com/office/officeart/2005/8/layout/cycle1"/>
    <dgm:cxn modelId="{DABC46FD-D864-49AF-9E90-200696682EA4}" type="presParOf" srcId="{195FDB18-F203-446A-B5B9-C72583729599}" destId="{E4B0291D-6386-4E45-8560-BD226354F2EE}" srcOrd="7" destOrd="0" presId="urn:microsoft.com/office/officeart/2005/8/layout/cycle1"/>
    <dgm:cxn modelId="{9C804281-14AB-4CF7-B316-9DA07E0358CF}" type="presParOf" srcId="{195FDB18-F203-446A-B5B9-C72583729599}" destId="{3F6AF39A-F08A-4BFF-9531-6FC81D594BDD}" srcOrd="8" destOrd="0" presId="urn:microsoft.com/office/officeart/2005/8/layout/cycle1"/>
    <dgm:cxn modelId="{6717B3FE-6A8F-4AEC-91B2-5FC8D5016C5E}" type="presParOf" srcId="{195FDB18-F203-446A-B5B9-C72583729599}" destId="{6C233FE1-FEA9-4F1C-9E19-853557290595}" srcOrd="9" destOrd="0" presId="urn:microsoft.com/office/officeart/2005/8/layout/cycle1"/>
    <dgm:cxn modelId="{9B4EC50A-9EDC-4263-858E-F5E3F9A51955}" type="presParOf" srcId="{195FDB18-F203-446A-B5B9-C72583729599}" destId="{A1FDC028-F6B3-4C72-B466-BE2C48CCC68E}" srcOrd="10" destOrd="0" presId="urn:microsoft.com/office/officeart/2005/8/layout/cycle1"/>
    <dgm:cxn modelId="{F3A93074-54E0-42D0-A1B6-8ACE569E11A1}" type="presParOf" srcId="{195FDB18-F203-446A-B5B9-C72583729599}" destId="{57E387DE-E54D-485C-A9A1-B7AADDDCF72D}" srcOrd="11" destOrd="0" presId="urn:microsoft.com/office/officeart/2005/8/layout/cycle1"/>
    <dgm:cxn modelId="{A510461D-06FD-43EB-9095-143351B1FBAA}" type="presParOf" srcId="{195FDB18-F203-446A-B5B9-C72583729599}" destId="{8297F798-39A5-480D-B73A-E4DEF0AB0934}" srcOrd="12" destOrd="0" presId="urn:microsoft.com/office/officeart/2005/8/layout/cycle1"/>
    <dgm:cxn modelId="{B324821B-14DC-46B0-B133-600084E74124}" type="presParOf" srcId="{195FDB18-F203-446A-B5B9-C72583729599}" destId="{DA16F3B2-CE60-4EE7-980F-59CDEBE6FBCC}" srcOrd="13" destOrd="0" presId="urn:microsoft.com/office/officeart/2005/8/layout/cycle1"/>
    <dgm:cxn modelId="{B53CBE00-5921-4AFB-9F53-E8D7CA322A6E}" type="presParOf" srcId="{195FDB18-F203-446A-B5B9-C72583729599}" destId="{53CD0876-01C5-4251-8ABA-33788FB196B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1755C-76AF-43C1-8BE5-BA04178A525C}">
      <dsp:nvSpPr>
        <dsp:cNvPr id="0" name=""/>
        <dsp:cNvSpPr/>
      </dsp:nvSpPr>
      <dsp:spPr>
        <a:xfrm>
          <a:off x="3603402" y="33016"/>
          <a:ext cx="1114135" cy="111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Identify recurring problem across multiple providers</a:t>
          </a:r>
        </a:p>
      </dsp:txBody>
      <dsp:txXfrm>
        <a:off x="3603402" y="33016"/>
        <a:ext cx="1114135" cy="1114135"/>
      </dsp:txXfrm>
    </dsp:sp>
    <dsp:sp modelId="{0060AAA2-64A0-44B3-AF33-A9835EC17B64}">
      <dsp:nvSpPr>
        <dsp:cNvPr id="0" name=""/>
        <dsp:cNvSpPr/>
      </dsp:nvSpPr>
      <dsp:spPr>
        <a:xfrm>
          <a:off x="982110" y="731"/>
          <a:ext cx="4177770" cy="4177770"/>
        </a:xfrm>
        <a:prstGeom prst="circularArrow">
          <a:avLst>
            <a:gd name="adj1" fmla="val 5200"/>
            <a:gd name="adj2" fmla="val 335923"/>
            <a:gd name="adj3" fmla="val 21293201"/>
            <a:gd name="adj4" fmla="val 19766275"/>
            <a:gd name="adj5" fmla="val 6067"/>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C7D62-7D45-42F9-942F-B8B5E367EE9D}">
      <dsp:nvSpPr>
        <dsp:cNvPr id="0" name=""/>
        <dsp:cNvSpPr/>
      </dsp:nvSpPr>
      <dsp:spPr>
        <a:xfrm>
          <a:off x="4276734" y="2105318"/>
          <a:ext cx="1114135" cy="111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Test resolution &amp; communications  with sample of providers</a:t>
          </a:r>
        </a:p>
      </dsp:txBody>
      <dsp:txXfrm>
        <a:off x="4276734" y="2105318"/>
        <a:ext cx="1114135" cy="1114135"/>
      </dsp:txXfrm>
    </dsp:sp>
    <dsp:sp modelId="{48FC0D41-024F-4724-A094-6B0EE8C1B30B}">
      <dsp:nvSpPr>
        <dsp:cNvPr id="0" name=""/>
        <dsp:cNvSpPr/>
      </dsp:nvSpPr>
      <dsp:spPr>
        <a:xfrm>
          <a:off x="982110" y="731"/>
          <a:ext cx="4177770" cy="4177770"/>
        </a:xfrm>
        <a:prstGeom prst="circularArrow">
          <a:avLst>
            <a:gd name="adj1" fmla="val 5200"/>
            <a:gd name="adj2" fmla="val 335923"/>
            <a:gd name="adj3" fmla="val 4014655"/>
            <a:gd name="adj4" fmla="val 2253472"/>
            <a:gd name="adj5" fmla="val 6067"/>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0291D-6386-4E45-8560-BD226354F2EE}">
      <dsp:nvSpPr>
        <dsp:cNvPr id="0" name=""/>
        <dsp:cNvSpPr/>
      </dsp:nvSpPr>
      <dsp:spPr>
        <a:xfrm>
          <a:off x="2513928" y="3386072"/>
          <a:ext cx="1114135" cy="111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Modify resolution &amp; comms based on test results</a:t>
          </a:r>
        </a:p>
      </dsp:txBody>
      <dsp:txXfrm>
        <a:off x="2513928" y="3386072"/>
        <a:ext cx="1114135" cy="1114135"/>
      </dsp:txXfrm>
    </dsp:sp>
    <dsp:sp modelId="{3F6AF39A-F08A-4BFF-9531-6FC81D594BDD}">
      <dsp:nvSpPr>
        <dsp:cNvPr id="0" name=""/>
        <dsp:cNvSpPr/>
      </dsp:nvSpPr>
      <dsp:spPr>
        <a:xfrm>
          <a:off x="982110" y="731"/>
          <a:ext cx="4177770" cy="4177770"/>
        </a:xfrm>
        <a:prstGeom prst="circularArrow">
          <a:avLst>
            <a:gd name="adj1" fmla="val 5200"/>
            <a:gd name="adj2" fmla="val 335923"/>
            <a:gd name="adj3" fmla="val 8210605"/>
            <a:gd name="adj4" fmla="val 6449421"/>
            <a:gd name="adj5" fmla="val 6067"/>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DC028-F6B3-4C72-B466-BE2C48CCC68E}">
      <dsp:nvSpPr>
        <dsp:cNvPr id="0" name=""/>
        <dsp:cNvSpPr/>
      </dsp:nvSpPr>
      <dsp:spPr>
        <a:xfrm>
          <a:off x="751122" y="2105318"/>
          <a:ext cx="1114135" cy="111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Expand resolution &amp; comms to providers as a whole</a:t>
          </a:r>
        </a:p>
      </dsp:txBody>
      <dsp:txXfrm>
        <a:off x="751122" y="2105318"/>
        <a:ext cx="1114135" cy="1114135"/>
      </dsp:txXfrm>
    </dsp:sp>
    <dsp:sp modelId="{57E387DE-E54D-485C-A9A1-B7AADDDCF72D}">
      <dsp:nvSpPr>
        <dsp:cNvPr id="0" name=""/>
        <dsp:cNvSpPr/>
      </dsp:nvSpPr>
      <dsp:spPr>
        <a:xfrm>
          <a:off x="982110" y="731"/>
          <a:ext cx="4177770" cy="4177770"/>
        </a:xfrm>
        <a:prstGeom prst="circularArrow">
          <a:avLst>
            <a:gd name="adj1" fmla="val 5200"/>
            <a:gd name="adj2" fmla="val 335923"/>
            <a:gd name="adj3" fmla="val 12297802"/>
            <a:gd name="adj4" fmla="val 10770876"/>
            <a:gd name="adj5" fmla="val 6067"/>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6F3B2-CE60-4EE7-980F-59CDEBE6FBCC}">
      <dsp:nvSpPr>
        <dsp:cNvPr id="0" name=""/>
        <dsp:cNvSpPr/>
      </dsp:nvSpPr>
      <dsp:spPr>
        <a:xfrm>
          <a:off x="1424454" y="33016"/>
          <a:ext cx="1114135" cy="111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Evaluate results &amp; determine next steps, if any</a:t>
          </a:r>
        </a:p>
      </dsp:txBody>
      <dsp:txXfrm>
        <a:off x="1424454" y="33016"/>
        <a:ext cx="1114135" cy="1114135"/>
      </dsp:txXfrm>
    </dsp:sp>
    <dsp:sp modelId="{53CD0876-01C5-4251-8ABA-33788FB196BF}">
      <dsp:nvSpPr>
        <dsp:cNvPr id="0" name=""/>
        <dsp:cNvSpPr/>
      </dsp:nvSpPr>
      <dsp:spPr>
        <a:xfrm>
          <a:off x="982110" y="731"/>
          <a:ext cx="4177770" cy="4177770"/>
        </a:xfrm>
        <a:prstGeom prst="circularArrow">
          <a:avLst>
            <a:gd name="adj1" fmla="val 5200"/>
            <a:gd name="adj2" fmla="val 335923"/>
            <a:gd name="adj3" fmla="val 16865644"/>
            <a:gd name="adj4" fmla="val 15198433"/>
            <a:gd name="adj5" fmla="val 6067"/>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243C7F4-491C-4131-9C7D-013C9E412510}" type="datetimeFigureOut">
              <a:rPr lang="en-US" smtClean="0"/>
              <a:t>3/5/2020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DFC810-D63E-4BDD-99A7-23A1E241323F}" type="slidenum">
              <a:rPr lang="en-US" smtClean="0"/>
              <a:t>‹#›</a:t>
            </a:fld>
            <a:endParaRPr lang="en-US"/>
          </a:p>
        </p:txBody>
      </p:sp>
    </p:spTree>
    <p:extLst>
      <p:ext uri="{BB962C8B-B14F-4D97-AF65-F5344CB8AC3E}">
        <p14:creationId xmlns:p14="http://schemas.microsoft.com/office/powerpoint/2010/main" val="258488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3/5/2020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3/5/2020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3/5/2020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3/5/2020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3/5/2020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3/5/2020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978598"/>
          </a:xfrm>
        </p:spPr>
        <p:txBody>
          <a:bodyPr>
            <a:normAutofit/>
          </a:bodyPr>
          <a:lstStyle/>
          <a:p>
            <a:r>
              <a:rPr lang="en-US" dirty="0"/>
              <a:t>Claims, communications &amp; set-up </a:t>
            </a:r>
            <a:br>
              <a:rPr lang="en-US" dirty="0"/>
            </a:br>
            <a:r>
              <a:rPr lang="en-US" dirty="0"/>
              <a:t>provider survey results </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feb</a:t>
            </a:r>
            <a:r>
              <a:rPr lang="en-US" dirty="0">
                <a:latin typeface="Calibri Light" panose="020F0302020204030204" pitchFamily="34" charset="0"/>
                <a:cs typeface="Calibri Light" panose="020F0302020204030204" pitchFamily="34" charset="0"/>
              </a:rPr>
              <a:t> 28, 2020</a:t>
            </a:r>
            <a:endParaRPr lang="en-US" dirty="0"/>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581192" y="1905435"/>
            <a:ext cx="10853162" cy="4155730"/>
          </a:xfrm>
        </p:spPr>
        <p:txBody>
          <a:bodyPr>
            <a:normAutofit/>
          </a:bodyPr>
          <a:lstStyle/>
          <a:p>
            <a:pPr marL="0" indent="0">
              <a:buNone/>
            </a:pPr>
            <a:r>
              <a:rPr lang="en-US" sz="2400" dirty="0"/>
              <a:t>This survey summarizes the experience of reporting CBH members. CBH has gathered additional detail about reported problems and will make it available to Optum to address individual provider issues.</a:t>
            </a:r>
          </a:p>
          <a:p>
            <a:pPr marL="0" indent="0">
              <a:buNone/>
            </a:pPr>
            <a:r>
              <a:rPr lang="en-US" sz="2400" b="1" i="1" dirty="0"/>
              <a:t>However</a:t>
            </a:r>
            <a:r>
              <a:rPr lang="en-US" sz="2400" dirty="0"/>
              <a:t>, the extent of these providers’ problems – after focused efforts to address and elevated attention – may reflect barriers that are equally or more widespread in the provider community as a whole.</a:t>
            </a:r>
          </a:p>
          <a:p>
            <a:pPr marL="0" indent="0">
              <a:buNone/>
            </a:pPr>
            <a:r>
              <a:rPr lang="en-US" sz="2400" dirty="0"/>
              <a:t>Thus we encourage Optum and MDH to come up with strategies to identify, communicate and resolve the issues flagged herein among the provider community as a whole. </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spTree>
    <p:extLst>
      <p:ext uri="{BB962C8B-B14F-4D97-AF65-F5344CB8AC3E}">
        <p14:creationId xmlns:p14="http://schemas.microsoft.com/office/powerpoint/2010/main" val="188602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Claims Processing </a:t>
            </a:r>
            <a:r>
              <a:rPr lang="en-US" dirty="0">
                <a:latin typeface="Calibri Light" panose="020F0302020204030204" pitchFamily="34" charset="0"/>
                <a:cs typeface="Calibri Light" panose="020F0302020204030204" pitchFamily="34" charset="0"/>
              </a:rPr>
              <a:t>│ What Barriers remain?</a:t>
            </a:r>
            <a:endParaRPr lang="en-US" dirty="0"/>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581192" y="1611757"/>
            <a:ext cx="4161139" cy="4893546"/>
          </a:xfrm>
        </p:spPr>
        <p:txBody>
          <a:bodyPr>
            <a:normAutofit fontScale="92500" lnSpcReduction="20000"/>
          </a:bodyPr>
          <a:lstStyle/>
          <a:p>
            <a:r>
              <a:rPr lang="en-US" dirty="0"/>
              <a:t>We have batches that are not being received by OPTUM</a:t>
            </a:r>
          </a:p>
          <a:p>
            <a:r>
              <a:rPr lang="en-US" dirty="0"/>
              <a:t>I have uploaded the claim batches but have not received 999s. When I check for any claims in the filter, there are only about 10 there from the batches I have submitted to </a:t>
            </a:r>
            <a:r>
              <a:rPr lang="en-US" dirty="0" err="1"/>
              <a:t>optum</a:t>
            </a:r>
            <a:r>
              <a:rPr lang="en-US" dirty="0"/>
              <a:t>. 1. Need verification of why they are denied 2. Records of claims that are accepted 3. Any report!</a:t>
            </a:r>
          </a:p>
          <a:p>
            <a:r>
              <a:rPr lang="en-US" dirty="0"/>
              <a:t>1. Proper editing of claims prior to forwarding into adjudication. 2. proper validation of claim batches; 3. The data from the claims view screen is inaccurate (incorrect denials, incorrect claim status, incorrect amounts paid). 4. Optum staff are not helpful in resolving issues, answers are inconsistent; 5.Changes made to claims processing and auth service codes are not communicated.</a:t>
            </a:r>
            <a:endParaRPr lang="en-US" sz="2400" dirty="0"/>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sp>
        <p:nvSpPr>
          <p:cNvPr id="7" name="Content Placeholder 2">
            <a:extLst>
              <a:ext uri="{FF2B5EF4-FFF2-40B4-BE49-F238E27FC236}">
                <a16:creationId xmlns:a16="http://schemas.microsoft.com/office/drawing/2014/main" id="{0ED057F8-1B83-472F-A15A-CE3E75B9715F}"/>
              </a:ext>
            </a:extLst>
          </p:cNvPr>
          <p:cNvSpPr txBox="1">
            <a:spLocks/>
          </p:cNvSpPr>
          <p:nvPr/>
        </p:nvSpPr>
        <p:spPr>
          <a:xfrm>
            <a:off x="5279466" y="1611757"/>
            <a:ext cx="4500260" cy="4893546"/>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err="1"/>
              <a:t>Incedo</a:t>
            </a:r>
            <a:r>
              <a:rPr lang="en-US" dirty="0"/>
              <a:t> screens only allow 500 claims and we bill about 17k claims per month so there is no way to know what percentage without an </a:t>
            </a:r>
            <a:r>
              <a:rPr lang="en-US" dirty="0" err="1"/>
              <a:t>eob</a:t>
            </a:r>
            <a:r>
              <a:rPr lang="en-US" dirty="0"/>
              <a:t>/835. </a:t>
            </a:r>
          </a:p>
          <a:p>
            <a:r>
              <a:rPr lang="en-US" dirty="0"/>
              <a:t>“Pay to” address are all the same. It would be helpful if they had the last four digits of the NPI number when entering claims online so that the provider knows they selected the correct “pay to” address for that claim. </a:t>
            </a:r>
          </a:p>
          <a:p>
            <a:r>
              <a:rPr lang="en-US" dirty="0"/>
              <a:t>OMHC combination rules allow two visit per day. It’s a hit-or-miss when visits are being processed in </a:t>
            </a:r>
            <a:r>
              <a:rPr lang="en-US" dirty="0" err="1"/>
              <a:t>Incedo</a:t>
            </a:r>
            <a:r>
              <a:rPr lang="en-US" dirty="0"/>
              <a:t>. Some ITTP and Therapy visit are being processed and approved for the day. Some are being denied for only one visit on allow.</a:t>
            </a:r>
          </a:p>
          <a:p>
            <a:pPr fontAlgn="t"/>
            <a:r>
              <a:rPr lang="en-US" dirty="0"/>
              <a:t>Optum/state are making the same mistake they made with the initial transition: claiming without presenting evidence that the system is working and wanting to go live without providers having a chance to test and report back. I have no remittances, 835s, or 277s to review to see if the claims processing is working. Checking claims at random in </a:t>
            </a:r>
            <a:r>
              <a:rPr lang="en-US" dirty="0" err="1"/>
              <a:t>Incedo</a:t>
            </a:r>
            <a:r>
              <a:rPr lang="en-US" dirty="0"/>
              <a:t> shows thousands of claims that are denied without denial reason. Some have approved amounts and some don't. Other claims show as approved at the claim level but denied at the service line level or vice versa. I don't know how to interpret this hence the answer's of "can't tell" above.</a:t>
            </a:r>
          </a:p>
        </p:txBody>
      </p:sp>
    </p:spTree>
    <p:extLst>
      <p:ext uri="{BB962C8B-B14F-4D97-AF65-F5344CB8AC3E}">
        <p14:creationId xmlns:p14="http://schemas.microsoft.com/office/powerpoint/2010/main" val="360866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Claims Processing</a:t>
            </a:r>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640805" y="2357437"/>
            <a:ext cx="4161139" cy="3660186"/>
          </a:xfrm>
        </p:spPr>
        <p:txBody>
          <a:bodyPr>
            <a:normAutofit/>
          </a:bodyPr>
          <a:lstStyle/>
          <a:p>
            <a:r>
              <a:rPr lang="en-US" sz="2400" dirty="0"/>
              <a:t>95% of providers do not support re-starting claims processing at current time.</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6" name="Picture 5">
            <a:extLst>
              <a:ext uri="{FF2B5EF4-FFF2-40B4-BE49-F238E27FC236}">
                <a16:creationId xmlns:a16="http://schemas.microsoft.com/office/drawing/2014/main" id="{2AA86871-4985-44C6-A89C-E460ADFA0E7D}"/>
              </a:ext>
            </a:extLst>
          </p:cNvPr>
          <p:cNvPicPr>
            <a:picLocks noChangeAspect="1"/>
          </p:cNvPicPr>
          <p:nvPr/>
        </p:nvPicPr>
        <p:blipFill rotWithShape="1">
          <a:blip r:embed="rId3"/>
          <a:srcRect l="36429" t="18413" r="18000" b="40445"/>
          <a:stretch/>
        </p:blipFill>
        <p:spPr>
          <a:xfrm>
            <a:off x="4553309" y="2357437"/>
            <a:ext cx="6915880" cy="3512140"/>
          </a:xfrm>
          <a:prstGeom prst="rect">
            <a:avLst/>
          </a:prstGeom>
        </p:spPr>
      </p:pic>
    </p:spTree>
    <p:extLst>
      <p:ext uri="{BB962C8B-B14F-4D97-AF65-F5344CB8AC3E}">
        <p14:creationId xmlns:p14="http://schemas.microsoft.com/office/powerpoint/2010/main" val="19296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F426-6FEE-42C4-B6F6-119214C4A6D4}"/>
              </a:ext>
            </a:extLst>
          </p:cNvPr>
          <p:cNvSpPr>
            <a:spLocks noGrp="1"/>
          </p:cNvSpPr>
          <p:nvPr>
            <p:ph type="title"/>
          </p:nvPr>
        </p:nvSpPr>
        <p:spPr>
          <a:xfrm>
            <a:off x="581192" y="702156"/>
            <a:ext cx="11029616" cy="717341"/>
          </a:xfrm>
        </p:spPr>
        <p:txBody>
          <a:bodyPr/>
          <a:lstStyle/>
          <a:p>
            <a:r>
              <a:rPr lang="en-US" dirty="0"/>
              <a:t>Proposed Debugging Committee functions </a:t>
            </a:r>
          </a:p>
        </p:txBody>
      </p:sp>
      <p:graphicFrame>
        <p:nvGraphicFramePr>
          <p:cNvPr id="4" name="Content Placeholder 3">
            <a:extLst>
              <a:ext uri="{FF2B5EF4-FFF2-40B4-BE49-F238E27FC236}">
                <a16:creationId xmlns:a16="http://schemas.microsoft.com/office/drawing/2014/main" id="{4B9BD110-A4C8-4E75-879C-35E769853746}"/>
              </a:ext>
            </a:extLst>
          </p:cNvPr>
          <p:cNvGraphicFramePr>
            <a:graphicFrameLocks noGrp="1"/>
          </p:cNvGraphicFramePr>
          <p:nvPr>
            <p:ph idx="1"/>
            <p:extLst>
              <p:ext uri="{D42A27DB-BD31-4B8C-83A1-F6EECF244321}">
                <p14:modId xmlns:p14="http://schemas.microsoft.com/office/powerpoint/2010/main" val="4136501855"/>
              </p:ext>
            </p:extLst>
          </p:nvPr>
        </p:nvGraphicFramePr>
        <p:xfrm>
          <a:off x="5468983" y="2002971"/>
          <a:ext cx="6141992" cy="4502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D4A5EDBD-1858-4172-A8FC-33DA71AC082F}"/>
              </a:ext>
            </a:extLst>
          </p:cNvPr>
          <p:cNvSpPr txBox="1">
            <a:spLocks/>
          </p:cNvSpPr>
          <p:nvPr/>
        </p:nvSpPr>
        <p:spPr>
          <a:xfrm>
            <a:off x="640805" y="2357437"/>
            <a:ext cx="5455195" cy="363448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t>Weekly meeting of provider associations, MDH and Optum representatives.</a:t>
            </a:r>
          </a:p>
          <a:p>
            <a:r>
              <a:rPr lang="en-US" sz="2400" dirty="0"/>
              <a:t>Goal to create a closed feedback loop with the provider community to effectively identify, resolve, and communicate about the ASO implementation.</a:t>
            </a:r>
          </a:p>
        </p:txBody>
      </p:sp>
      <p:pic>
        <p:nvPicPr>
          <p:cNvPr id="7" name="Picture 6">
            <a:extLst>
              <a:ext uri="{FF2B5EF4-FFF2-40B4-BE49-F238E27FC236}">
                <a16:creationId xmlns:a16="http://schemas.microsoft.com/office/drawing/2014/main" id="{7EF26CB5-5841-48C6-A630-ECCDFB7D971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53705" y="671901"/>
            <a:ext cx="1995032" cy="1331070"/>
          </a:xfrm>
          <a:prstGeom prst="rect">
            <a:avLst/>
          </a:prstGeom>
          <a:noFill/>
          <a:ln>
            <a:noFill/>
          </a:ln>
        </p:spPr>
      </p:pic>
    </p:spTree>
    <p:extLst>
      <p:ext uri="{BB962C8B-B14F-4D97-AF65-F5344CB8AC3E}">
        <p14:creationId xmlns:p14="http://schemas.microsoft.com/office/powerpoint/2010/main" val="68943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560587"/>
          </a:xfrm>
        </p:spPr>
        <p:txBody>
          <a:bodyPr>
            <a:normAutofit/>
          </a:bodyPr>
          <a:lstStyle/>
          <a:p>
            <a:r>
              <a:rPr lang="en-US" dirty="0"/>
              <a:t>survey </a:t>
            </a:r>
            <a:r>
              <a:rPr lang="en-US" dirty="0" err="1"/>
              <a:t>resPONDENTS</a:t>
            </a:r>
            <a:r>
              <a:rPr lang="en-US" dirty="0"/>
              <a:t> </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feb</a:t>
            </a:r>
            <a:r>
              <a:rPr lang="en-US" dirty="0">
                <a:latin typeface="Calibri Light" panose="020F0302020204030204" pitchFamily="34" charset="0"/>
                <a:cs typeface="Calibri Light" panose="020F0302020204030204" pitchFamily="34" charset="0"/>
              </a:rPr>
              <a:t> 28, 2020</a:t>
            </a:r>
            <a:endParaRPr lang="en-US" dirty="0"/>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581192" y="1297364"/>
            <a:ext cx="7395859" cy="5155687"/>
          </a:xfrm>
        </p:spPr>
        <p:txBody>
          <a:bodyPr>
            <a:normAutofit fontScale="62500" lnSpcReduction="20000"/>
          </a:bodyPr>
          <a:lstStyle/>
          <a:p>
            <a:r>
              <a:rPr lang="en-US" sz="2400" dirty="0"/>
              <a:t>20 CBH members completed survey between Feb 20-27. </a:t>
            </a:r>
          </a:p>
          <a:p>
            <a:pPr lvl="1">
              <a:buFont typeface="Courier New" panose="02070309020205020404" pitchFamily="49" charset="0"/>
              <a:buChar char="o"/>
            </a:pPr>
            <a:r>
              <a:rPr lang="en-US" sz="2100" dirty="0"/>
              <a:t>Respondents’ annual revenue varies from &lt; $500k to over $80M annually. </a:t>
            </a:r>
          </a:p>
          <a:p>
            <a:pPr lvl="1">
              <a:buFont typeface="Courier New" panose="02070309020205020404" pitchFamily="49" charset="0"/>
              <a:buChar char="o"/>
            </a:pPr>
            <a:r>
              <a:rPr lang="en-US" sz="2100" dirty="0"/>
              <a:t>Respondents provide services in 18 of Maryland’s 24 jurisdictions</a:t>
            </a:r>
          </a:p>
          <a:p>
            <a:r>
              <a:rPr lang="en-US" sz="2400" dirty="0"/>
              <a:t>Respondents offer following PBHS services:</a:t>
            </a:r>
          </a:p>
          <a:p>
            <a:pPr marL="781200" lvl="1" indent="-457200">
              <a:buFont typeface="+mj-lt"/>
              <a:buAutoNum type="arabicPeriod"/>
            </a:pPr>
            <a:r>
              <a:rPr lang="en-US" sz="2100" dirty="0"/>
              <a:t>Outpatient mental health clinic (OMHC)</a:t>
            </a:r>
          </a:p>
          <a:p>
            <a:pPr marL="781200" lvl="1" indent="-457200">
              <a:buFont typeface="+mj-lt"/>
              <a:buAutoNum type="arabicPeriod"/>
            </a:pPr>
            <a:r>
              <a:rPr lang="en-US" sz="2100" dirty="0"/>
              <a:t>Psychiatric rehabilitation program (PRP)</a:t>
            </a:r>
          </a:p>
          <a:p>
            <a:pPr marL="781200" lvl="1" indent="-457200">
              <a:buFont typeface="+mj-lt"/>
              <a:buAutoNum type="arabicPeriod"/>
            </a:pPr>
            <a:r>
              <a:rPr lang="en-US" sz="2100" dirty="0"/>
              <a:t>Residential rehabilitation program (RRP)</a:t>
            </a:r>
          </a:p>
          <a:p>
            <a:pPr marL="781200" lvl="1" indent="-457200">
              <a:buFont typeface="+mj-lt"/>
              <a:buAutoNum type="arabicPeriod"/>
            </a:pPr>
            <a:r>
              <a:rPr lang="en-US" sz="2100" dirty="0"/>
              <a:t>Targeted case management (TCM)</a:t>
            </a:r>
          </a:p>
          <a:p>
            <a:pPr marL="781200" lvl="1" indent="-457200">
              <a:buFont typeface="+mj-lt"/>
              <a:buAutoNum type="arabicPeriod"/>
            </a:pPr>
            <a:r>
              <a:rPr lang="en-US" sz="2100" dirty="0"/>
              <a:t>Supported Employment/Vocational rehabilitation</a:t>
            </a:r>
          </a:p>
          <a:p>
            <a:pPr marL="781200" lvl="1" indent="-457200">
              <a:buFont typeface="+mj-lt"/>
              <a:buAutoNum type="arabicPeriod"/>
            </a:pPr>
            <a:r>
              <a:rPr lang="en-US" sz="2100" dirty="0"/>
              <a:t>Residential crisis services</a:t>
            </a:r>
          </a:p>
          <a:p>
            <a:pPr marL="781200" lvl="1" indent="-457200">
              <a:buFont typeface="+mj-lt"/>
              <a:buAutoNum type="arabicPeriod"/>
            </a:pPr>
            <a:r>
              <a:rPr lang="en-US" sz="2100" dirty="0"/>
              <a:t>1915(</a:t>
            </a:r>
            <a:r>
              <a:rPr lang="en-US" sz="2100" dirty="0" err="1"/>
              <a:t>i</a:t>
            </a:r>
            <a:r>
              <a:rPr lang="en-US" sz="2100" dirty="0"/>
              <a:t>) </a:t>
            </a:r>
          </a:p>
          <a:p>
            <a:pPr marL="781200" lvl="1" indent="-457200">
              <a:buFont typeface="+mj-lt"/>
              <a:buAutoNum type="arabicPeriod"/>
            </a:pPr>
            <a:r>
              <a:rPr lang="en-US" sz="2100" dirty="0"/>
              <a:t>Mobile treatment services/Assertive Community Treatment (ACT)</a:t>
            </a:r>
          </a:p>
          <a:p>
            <a:pPr marL="781200" lvl="1" indent="-457200">
              <a:buFont typeface="+mj-lt"/>
              <a:buAutoNum type="arabicPeriod"/>
            </a:pPr>
            <a:r>
              <a:rPr lang="en-US" sz="2100" dirty="0"/>
              <a:t>Outpatient SUD: Level 1, Level 2, and MAT</a:t>
            </a:r>
          </a:p>
          <a:p>
            <a:pPr marL="781200" lvl="1" indent="-457200">
              <a:buFont typeface="+mj-lt"/>
              <a:buAutoNum type="arabicPeriod"/>
            </a:pPr>
            <a:r>
              <a:rPr lang="en-US" sz="2100" dirty="0"/>
              <a:t>Respite care </a:t>
            </a:r>
          </a:p>
          <a:p>
            <a:pPr marL="781200" lvl="1" indent="-457200">
              <a:buFont typeface="+mj-lt"/>
              <a:buAutoNum type="arabicPeriod"/>
            </a:pPr>
            <a:r>
              <a:rPr lang="en-US" sz="2100" dirty="0"/>
              <a:t>Baltimore City capitation program</a:t>
            </a:r>
          </a:p>
          <a:p>
            <a:pPr marL="781200" lvl="1" indent="-457200">
              <a:buFont typeface="+mj-lt"/>
              <a:buAutoNum type="arabicPeriod"/>
            </a:pPr>
            <a:r>
              <a:rPr lang="en-US" sz="2100" dirty="0"/>
              <a:t>Health homes</a:t>
            </a:r>
          </a:p>
          <a:p>
            <a:pPr marL="781200" lvl="1" indent="-457200">
              <a:buFont typeface="+mj-lt"/>
              <a:buAutoNum type="arabicPeriod"/>
            </a:pPr>
            <a:r>
              <a:rPr lang="en-US" sz="2100" dirty="0"/>
              <a:t>TBS</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4" name="Picture 3">
            <a:extLst>
              <a:ext uri="{FF2B5EF4-FFF2-40B4-BE49-F238E27FC236}">
                <a16:creationId xmlns:a16="http://schemas.microsoft.com/office/drawing/2014/main" id="{52037C9A-0898-4B26-9B23-19D2DADE9465}"/>
              </a:ext>
            </a:extLst>
          </p:cNvPr>
          <p:cNvPicPr>
            <a:picLocks noChangeAspect="1"/>
          </p:cNvPicPr>
          <p:nvPr/>
        </p:nvPicPr>
        <p:blipFill rotWithShape="1">
          <a:blip r:embed="rId3"/>
          <a:srcRect l="43483" t="20518" r="42177" b="65424"/>
          <a:stretch/>
        </p:blipFill>
        <p:spPr>
          <a:xfrm rot="645844">
            <a:off x="6712031" y="2718787"/>
            <a:ext cx="4792712" cy="2643124"/>
          </a:xfrm>
          <a:prstGeom prst="rect">
            <a:avLst/>
          </a:prstGeom>
        </p:spPr>
      </p:pic>
      <p:sp>
        <p:nvSpPr>
          <p:cNvPr id="6" name="Rectangle 5">
            <a:extLst>
              <a:ext uri="{FF2B5EF4-FFF2-40B4-BE49-F238E27FC236}">
                <a16:creationId xmlns:a16="http://schemas.microsoft.com/office/drawing/2014/main" id="{97943D80-85E0-4F67-9245-7673502EDE84}"/>
              </a:ext>
            </a:extLst>
          </p:cNvPr>
          <p:cNvSpPr/>
          <p:nvPr/>
        </p:nvSpPr>
        <p:spPr>
          <a:xfrm>
            <a:off x="10575003" y="3204647"/>
            <a:ext cx="1134397"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97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Provider Set-up</a:t>
            </a:r>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581192" y="2340864"/>
            <a:ext cx="4199814" cy="3634486"/>
          </a:xfrm>
        </p:spPr>
        <p:txBody>
          <a:bodyPr>
            <a:normAutofit/>
          </a:bodyPr>
          <a:lstStyle/>
          <a:p>
            <a:r>
              <a:rPr lang="en-US" sz="2400" dirty="0"/>
              <a:t>25% of respondents are missing tokens. </a:t>
            </a:r>
          </a:p>
          <a:p>
            <a:r>
              <a:rPr lang="en-US" sz="2400" dirty="0"/>
              <a:t>100% of missing tokens are supported employment.</a:t>
            </a:r>
          </a:p>
          <a:p>
            <a:r>
              <a:rPr lang="en-US" sz="2400" dirty="0"/>
              <a:t>Some received tokens subsequent to survey, but a portion of those were not working.</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4" name="Picture 3">
            <a:extLst>
              <a:ext uri="{FF2B5EF4-FFF2-40B4-BE49-F238E27FC236}">
                <a16:creationId xmlns:a16="http://schemas.microsoft.com/office/drawing/2014/main" id="{66BF0F36-E1D9-4E94-A6BC-FEE0A812856B}"/>
              </a:ext>
            </a:extLst>
          </p:cNvPr>
          <p:cNvPicPr>
            <a:picLocks noChangeAspect="1"/>
          </p:cNvPicPr>
          <p:nvPr/>
        </p:nvPicPr>
        <p:blipFill rotWithShape="1">
          <a:blip r:embed="rId3"/>
          <a:srcRect l="36429" t="38095" r="25428" b="31175"/>
          <a:stretch/>
        </p:blipFill>
        <p:spPr>
          <a:xfrm>
            <a:off x="4667793" y="2113170"/>
            <a:ext cx="6879482" cy="3117669"/>
          </a:xfrm>
          <a:prstGeom prst="rect">
            <a:avLst/>
          </a:prstGeom>
        </p:spPr>
      </p:pic>
    </p:spTree>
    <p:extLst>
      <p:ext uri="{BB962C8B-B14F-4D97-AF65-F5344CB8AC3E}">
        <p14:creationId xmlns:p14="http://schemas.microsoft.com/office/powerpoint/2010/main" val="302406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Provider Set-up</a:t>
            </a:r>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623387" y="2340020"/>
            <a:ext cx="3799219" cy="3634486"/>
          </a:xfrm>
        </p:spPr>
        <p:txBody>
          <a:bodyPr>
            <a:normAutofit/>
          </a:bodyPr>
          <a:lstStyle/>
          <a:p>
            <a:r>
              <a:rPr lang="en-US" sz="2400" dirty="0"/>
              <a:t>15% have </a:t>
            </a:r>
            <a:r>
              <a:rPr lang="en-US" sz="2400" dirty="0" err="1"/>
              <a:t>ePrep</a:t>
            </a:r>
            <a:r>
              <a:rPr lang="en-US" sz="2400" dirty="0"/>
              <a:t> or MMIS problems.</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6" name="Picture 5">
            <a:extLst>
              <a:ext uri="{FF2B5EF4-FFF2-40B4-BE49-F238E27FC236}">
                <a16:creationId xmlns:a16="http://schemas.microsoft.com/office/drawing/2014/main" id="{B57160E7-7EEF-4769-852E-0B0F75B75B7C}"/>
              </a:ext>
            </a:extLst>
          </p:cNvPr>
          <p:cNvPicPr>
            <a:picLocks noChangeAspect="1"/>
          </p:cNvPicPr>
          <p:nvPr/>
        </p:nvPicPr>
        <p:blipFill rotWithShape="1">
          <a:blip r:embed="rId3"/>
          <a:srcRect l="36275" t="32635" r="17643" b="30158"/>
          <a:stretch/>
        </p:blipFill>
        <p:spPr>
          <a:xfrm>
            <a:off x="4684708" y="2222862"/>
            <a:ext cx="7024692" cy="3634486"/>
          </a:xfrm>
          <a:prstGeom prst="rect">
            <a:avLst/>
          </a:prstGeom>
        </p:spPr>
      </p:pic>
    </p:spTree>
    <p:extLst>
      <p:ext uri="{BB962C8B-B14F-4D97-AF65-F5344CB8AC3E}">
        <p14:creationId xmlns:p14="http://schemas.microsoft.com/office/powerpoint/2010/main" val="355851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Provider Set-up</a:t>
            </a:r>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640805" y="2357437"/>
            <a:ext cx="4161139" cy="3634486"/>
          </a:xfrm>
        </p:spPr>
        <p:txBody>
          <a:bodyPr>
            <a:normAutofit/>
          </a:bodyPr>
          <a:lstStyle/>
          <a:p>
            <a:r>
              <a:rPr lang="en-US" sz="2400" dirty="0"/>
              <a:t>Over one-third of respondents don’t have sufficient information to evaluate whether </a:t>
            </a:r>
            <a:r>
              <a:rPr lang="en-US" sz="2400" dirty="0" err="1"/>
              <a:t>PaySpan</a:t>
            </a:r>
            <a:r>
              <a:rPr lang="en-US" sz="2400" dirty="0"/>
              <a:t> is set up correctly.</a:t>
            </a:r>
          </a:p>
          <a:p>
            <a:r>
              <a:rPr lang="en-US" sz="2400" dirty="0"/>
              <a:t>15% indicate that it is </a:t>
            </a:r>
            <a:r>
              <a:rPr lang="en-US" sz="2400" b="1" dirty="0"/>
              <a:t>not</a:t>
            </a:r>
            <a:r>
              <a:rPr lang="en-US" sz="2400" dirty="0"/>
              <a:t> set up correctly for their organizations.</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4" name="Picture 3">
            <a:extLst>
              <a:ext uri="{FF2B5EF4-FFF2-40B4-BE49-F238E27FC236}">
                <a16:creationId xmlns:a16="http://schemas.microsoft.com/office/drawing/2014/main" id="{006C3B51-1834-4688-AED5-EF34DE796D17}"/>
              </a:ext>
            </a:extLst>
          </p:cNvPr>
          <p:cNvPicPr>
            <a:picLocks noChangeAspect="1"/>
          </p:cNvPicPr>
          <p:nvPr/>
        </p:nvPicPr>
        <p:blipFill rotWithShape="1">
          <a:blip r:embed="rId3"/>
          <a:srcRect l="36429" t="36444" r="24428" b="28127"/>
          <a:stretch/>
        </p:blipFill>
        <p:spPr>
          <a:xfrm>
            <a:off x="4545874" y="2214153"/>
            <a:ext cx="7005322" cy="3976311"/>
          </a:xfrm>
          <a:prstGeom prst="rect">
            <a:avLst/>
          </a:prstGeom>
        </p:spPr>
      </p:pic>
    </p:spTree>
    <p:extLst>
      <p:ext uri="{BB962C8B-B14F-4D97-AF65-F5344CB8AC3E}">
        <p14:creationId xmlns:p14="http://schemas.microsoft.com/office/powerpoint/2010/main" val="201474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Provider Communications</a:t>
            </a:r>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640805" y="2357437"/>
            <a:ext cx="3799219" cy="3634486"/>
          </a:xfrm>
        </p:spPr>
        <p:txBody>
          <a:bodyPr>
            <a:normAutofit/>
          </a:bodyPr>
          <a:lstStyle/>
          <a:p>
            <a:r>
              <a:rPr lang="en-US" sz="2400" dirty="0"/>
              <a:t>35% report that not all needed staff are getting provider alerts.</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4" name="Picture 3">
            <a:extLst>
              <a:ext uri="{FF2B5EF4-FFF2-40B4-BE49-F238E27FC236}">
                <a16:creationId xmlns:a16="http://schemas.microsoft.com/office/drawing/2014/main" id="{B5327045-65E6-449F-84D8-61C2523E464D}"/>
              </a:ext>
            </a:extLst>
          </p:cNvPr>
          <p:cNvPicPr>
            <a:picLocks noChangeAspect="1"/>
          </p:cNvPicPr>
          <p:nvPr/>
        </p:nvPicPr>
        <p:blipFill rotWithShape="1">
          <a:blip r:embed="rId3"/>
          <a:srcRect l="36418" t="23238" r="20322" b="42604"/>
          <a:stretch/>
        </p:blipFill>
        <p:spPr>
          <a:xfrm>
            <a:off x="4199835" y="2168435"/>
            <a:ext cx="7509565" cy="3335382"/>
          </a:xfrm>
          <a:prstGeom prst="rect">
            <a:avLst/>
          </a:prstGeom>
        </p:spPr>
      </p:pic>
    </p:spTree>
    <p:extLst>
      <p:ext uri="{BB962C8B-B14F-4D97-AF65-F5344CB8AC3E}">
        <p14:creationId xmlns:p14="http://schemas.microsoft.com/office/powerpoint/2010/main" val="327722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Provider Communications</a:t>
            </a:r>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640805" y="2357437"/>
            <a:ext cx="4161139" cy="3634486"/>
          </a:xfrm>
        </p:spPr>
        <p:txBody>
          <a:bodyPr>
            <a:normAutofit/>
          </a:bodyPr>
          <a:lstStyle/>
          <a:p>
            <a:r>
              <a:rPr lang="en-US" sz="2400" dirty="0"/>
              <a:t>Only 5% of respondents found individual “white glove” sessions successful</a:t>
            </a:r>
          </a:p>
          <a:p>
            <a:r>
              <a:rPr lang="en-US" sz="2400" dirty="0"/>
              <a:t>Individual sessions to resolve providers’ set-up problems have either not been effective or not adequately communicated.</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4" name="Picture 3">
            <a:extLst>
              <a:ext uri="{FF2B5EF4-FFF2-40B4-BE49-F238E27FC236}">
                <a16:creationId xmlns:a16="http://schemas.microsoft.com/office/drawing/2014/main" id="{0CAF522A-6BAA-4CC6-9C49-EB9957190285}"/>
              </a:ext>
            </a:extLst>
          </p:cNvPr>
          <p:cNvPicPr>
            <a:picLocks noChangeAspect="1"/>
          </p:cNvPicPr>
          <p:nvPr/>
        </p:nvPicPr>
        <p:blipFill rotWithShape="1">
          <a:blip r:embed="rId3"/>
          <a:srcRect l="36429" t="25396" r="22285" b="28635"/>
          <a:stretch/>
        </p:blipFill>
        <p:spPr>
          <a:xfrm>
            <a:off x="4917726" y="1998605"/>
            <a:ext cx="6693082" cy="4191860"/>
          </a:xfrm>
          <a:prstGeom prst="rect">
            <a:avLst/>
          </a:prstGeom>
        </p:spPr>
      </p:pic>
    </p:spTree>
    <p:extLst>
      <p:ext uri="{BB962C8B-B14F-4D97-AF65-F5344CB8AC3E}">
        <p14:creationId xmlns:p14="http://schemas.microsoft.com/office/powerpoint/2010/main" val="248087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Claims Processing</a:t>
            </a:r>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581192" y="2340020"/>
            <a:ext cx="4161139" cy="3634486"/>
          </a:xfrm>
        </p:spPr>
        <p:txBody>
          <a:bodyPr>
            <a:normAutofit fontScale="92500" lnSpcReduction="10000"/>
          </a:bodyPr>
          <a:lstStyle/>
          <a:p>
            <a:r>
              <a:rPr lang="en-US" sz="2400" dirty="0"/>
              <a:t>Provider confidence in claims processing varies significantly by program.</a:t>
            </a:r>
          </a:p>
          <a:p>
            <a:r>
              <a:rPr lang="en-US" sz="2400" dirty="0"/>
              <a:t>Lack of confidence is concentrated in: residential crisis, 1915(</a:t>
            </a:r>
            <a:r>
              <a:rPr lang="en-US" sz="2400" dirty="0" err="1"/>
              <a:t>i</a:t>
            </a:r>
            <a:r>
              <a:rPr lang="en-US" sz="2400" dirty="0"/>
              <a:t>), RRP and targeted case management</a:t>
            </a:r>
          </a:p>
          <a:p>
            <a:r>
              <a:rPr lang="en-US" sz="2400" dirty="0"/>
              <a:t>Survey excluded: outpatient SUD, respite, capitation</a:t>
            </a:r>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pic>
        <p:nvPicPr>
          <p:cNvPr id="6" name="Picture 5">
            <a:extLst>
              <a:ext uri="{FF2B5EF4-FFF2-40B4-BE49-F238E27FC236}">
                <a16:creationId xmlns:a16="http://schemas.microsoft.com/office/drawing/2014/main" id="{199D131E-87B2-465A-A54D-4197ECCFC85A}"/>
              </a:ext>
            </a:extLst>
          </p:cNvPr>
          <p:cNvPicPr>
            <a:picLocks noChangeAspect="1"/>
          </p:cNvPicPr>
          <p:nvPr/>
        </p:nvPicPr>
        <p:blipFill rotWithShape="1">
          <a:blip r:embed="rId3"/>
          <a:srcRect l="36429" t="21389" r="17428" b="14794"/>
          <a:stretch/>
        </p:blipFill>
        <p:spPr>
          <a:xfrm>
            <a:off x="4574591" y="702155"/>
            <a:ext cx="7134810" cy="5837981"/>
          </a:xfrm>
          <a:prstGeom prst="rect">
            <a:avLst/>
          </a:prstGeom>
        </p:spPr>
      </p:pic>
    </p:spTree>
    <p:extLst>
      <p:ext uri="{BB962C8B-B14F-4D97-AF65-F5344CB8AC3E}">
        <p14:creationId xmlns:p14="http://schemas.microsoft.com/office/powerpoint/2010/main" val="361562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F05-4D42-4A5C-8CE5-21861490CD89}"/>
              </a:ext>
            </a:extLst>
          </p:cNvPr>
          <p:cNvSpPr>
            <a:spLocks noGrp="1"/>
          </p:cNvSpPr>
          <p:nvPr>
            <p:ph type="title"/>
          </p:nvPr>
        </p:nvSpPr>
        <p:spPr>
          <a:xfrm>
            <a:off x="581192" y="702156"/>
            <a:ext cx="11029616" cy="764694"/>
          </a:xfrm>
        </p:spPr>
        <p:txBody>
          <a:bodyPr/>
          <a:lstStyle/>
          <a:p>
            <a:r>
              <a:rPr lang="en-US" dirty="0"/>
              <a:t>Claims Processing </a:t>
            </a:r>
            <a:r>
              <a:rPr lang="en-US" dirty="0">
                <a:latin typeface="Calibri Light" panose="020F0302020204030204" pitchFamily="34" charset="0"/>
                <a:cs typeface="Calibri Light" panose="020F0302020204030204" pitchFamily="34" charset="0"/>
              </a:rPr>
              <a:t>│ What Capabilities are missing?</a:t>
            </a:r>
            <a:endParaRPr lang="en-US" dirty="0"/>
          </a:p>
        </p:txBody>
      </p:sp>
      <p:sp>
        <p:nvSpPr>
          <p:cNvPr id="3" name="Content Placeholder 2">
            <a:extLst>
              <a:ext uri="{FF2B5EF4-FFF2-40B4-BE49-F238E27FC236}">
                <a16:creationId xmlns:a16="http://schemas.microsoft.com/office/drawing/2014/main" id="{EB3C8745-4583-48E7-8EDC-90E849BDD35F}"/>
              </a:ext>
            </a:extLst>
          </p:cNvPr>
          <p:cNvSpPr>
            <a:spLocks noGrp="1"/>
          </p:cNvSpPr>
          <p:nvPr>
            <p:ph idx="1"/>
          </p:nvPr>
        </p:nvSpPr>
        <p:spPr>
          <a:xfrm>
            <a:off x="581192" y="1611757"/>
            <a:ext cx="4530739" cy="4893546"/>
          </a:xfrm>
        </p:spPr>
        <p:txBody>
          <a:bodyPr>
            <a:normAutofit fontScale="77500" lnSpcReduction="20000"/>
          </a:bodyPr>
          <a:lstStyle/>
          <a:p>
            <a:r>
              <a:rPr lang="en-US" dirty="0"/>
              <a:t>We need to be able to upload 277 files showing adjudicated claims with any error codes on denied claims.</a:t>
            </a:r>
          </a:p>
          <a:p>
            <a:r>
              <a:rPr lang="en-US" dirty="0"/>
              <a:t>We need the 835 files to show what has been paid. Without these it is difficult to keep track of amount paid and for which client service.</a:t>
            </a:r>
          </a:p>
          <a:p>
            <a:r>
              <a:rPr lang="en-US" dirty="0"/>
              <a:t>The list can be filtered, but not by CPT code or by service type. To research the answers to this survey I just had to scroll through hundreds of claims and manually compile information to get a sense of how the claims system is working. </a:t>
            </a:r>
          </a:p>
          <a:p>
            <a:r>
              <a:rPr lang="en-US" dirty="0"/>
              <a:t>Exporting/Printing of data - </a:t>
            </a:r>
            <a:r>
              <a:rPr lang="en-US" dirty="0" err="1"/>
              <a:t>esp</a:t>
            </a:r>
            <a:r>
              <a:rPr lang="en-US" dirty="0"/>
              <a:t> claims, is a must. We are reduced to having to copy and paste screens into excel to be able to "track" what is happening inside </a:t>
            </a:r>
            <a:r>
              <a:rPr lang="en-US" dirty="0" err="1"/>
              <a:t>Incedo</a:t>
            </a:r>
            <a:r>
              <a:rPr lang="en-US" dirty="0"/>
              <a:t>.</a:t>
            </a:r>
          </a:p>
          <a:p>
            <a:r>
              <a:rPr lang="en-US" dirty="0"/>
              <a:t>Ability to query out reports and export or print them. No reporting mechanism that I can find. Denial codes or reasons More streamlined workflow when looking for claims.</a:t>
            </a:r>
          </a:p>
          <a:p>
            <a:r>
              <a:rPr lang="en-US" dirty="0"/>
              <a:t>When you hover over the information icons, nothing displays. What does the status "multiple" mean? The system is not robust enough to provide the necessary information needed to properly track claims.</a:t>
            </a:r>
            <a:endParaRPr lang="en-US" sz="2400" dirty="0"/>
          </a:p>
        </p:txBody>
      </p:sp>
      <p:pic>
        <p:nvPicPr>
          <p:cNvPr id="5" name="Picture 4">
            <a:extLst>
              <a:ext uri="{FF2B5EF4-FFF2-40B4-BE49-F238E27FC236}">
                <a16:creationId xmlns:a16="http://schemas.microsoft.com/office/drawing/2014/main" id="{83E80870-4CDF-4A2B-A08A-268CF93B0F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4368" y="667535"/>
            <a:ext cx="1995032" cy="1331070"/>
          </a:xfrm>
          <a:prstGeom prst="rect">
            <a:avLst/>
          </a:prstGeom>
          <a:noFill/>
          <a:ln>
            <a:noFill/>
          </a:ln>
        </p:spPr>
      </p:pic>
      <p:sp>
        <p:nvSpPr>
          <p:cNvPr id="7" name="Content Placeholder 2">
            <a:extLst>
              <a:ext uri="{FF2B5EF4-FFF2-40B4-BE49-F238E27FC236}">
                <a16:creationId xmlns:a16="http://schemas.microsoft.com/office/drawing/2014/main" id="{0ED057F8-1B83-472F-A15A-CE3E75B9715F}"/>
              </a:ext>
            </a:extLst>
          </p:cNvPr>
          <p:cNvSpPr txBox="1">
            <a:spLocks/>
          </p:cNvSpPr>
          <p:nvPr/>
        </p:nvSpPr>
        <p:spPr>
          <a:xfrm>
            <a:off x="5279466" y="1611757"/>
            <a:ext cx="4434902" cy="4893546"/>
          </a:xfrm>
          <a:prstGeom prst="rect">
            <a:avLst/>
          </a:prstGeom>
        </p:spPr>
        <p:txBody>
          <a:bodyPr vert="horz" lIns="91440" tIns="45720" rIns="91440" bIns="45720" rtlCol="0" anchor="ctr">
            <a:normAutofit fontScale="850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Under claims, service date, treat date and date received lingo is unclear for descriptions of what they mean. Under each line item, date paid needs to be shown versus having to scroll over to date paid. Reasons for denial are not shown;</a:t>
            </a:r>
          </a:p>
          <a:p>
            <a:r>
              <a:rPr lang="en-US" dirty="0"/>
              <a:t>Need to be able to correct and void claims and manually enter a secondary claim and upload associated EOBs. </a:t>
            </a:r>
          </a:p>
          <a:p>
            <a:r>
              <a:rPr lang="en-US" dirty="0"/>
              <a:t>We need a reporting feature to audit our H2016 services processed by Optum prior to us submitting our H2018 services so they don't cascade when they shouldn’t</a:t>
            </a:r>
          </a:p>
          <a:p>
            <a:r>
              <a:rPr lang="en-US" dirty="0" err="1"/>
              <a:t>Incedo</a:t>
            </a:r>
            <a:r>
              <a:rPr lang="en-US" dirty="0"/>
              <a:t> is not accepting telehealth claims. All our telehealth claims are being denied. Per the claims department, there is a glitch in </a:t>
            </a:r>
            <a:r>
              <a:rPr lang="en-US" dirty="0" err="1"/>
              <a:t>Incedo</a:t>
            </a:r>
            <a:r>
              <a:rPr lang="en-US" dirty="0"/>
              <a:t> that is rejecting all telehealth claims. Contact provider relation on January 7,15 and February 5,2020, still waiting for this issue to be fixed.</a:t>
            </a:r>
            <a:endParaRPr lang="en-US" sz="2000" dirty="0"/>
          </a:p>
          <a:p>
            <a:endParaRPr lang="en-US" dirty="0"/>
          </a:p>
        </p:txBody>
      </p:sp>
    </p:spTree>
    <p:extLst>
      <p:ext uri="{BB962C8B-B14F-4D97-AF65-F5344CB8AC3E}">
        <p14:creationId xmlns:p14="http://schemas.microsoft.com/office/powerpoint/2010/main" val="354196308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67f3bf-404a-4602-8d60-9be8730ea6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E3BDFC668AD24E9B8F6550B2864EC2" ma:contentTypeVersion="18" ma:contentTypeDescription="Create a new document." ma:contentTypeScope="" ma:versionID="35ce0d95234b164aed29698c4568ea63">
  <xsd:schema xmlns:xsd="http://www.w3.org/2001/XMLSchema" xmlns:xs="http://www.w3.org/2001/XMLSchema" xmlns:p="http://schemas.microsoft.com/office/2006/metadata/properties" xmlns:ns2="9267f3bf-404a-4602-8d60-9be8730ea645" xmlns:ns3="e20f4a55-4218-44f9-97cb-fc6dbdbc70a1" targetNamespace="http://schemas.microsoft.com/office/2006/metadata/properties" ma:root="true" ma:fieldsID="2043a2e6ecc1f799cb4f8a05ab3d3d11" ns2:_="" ns3:_="">
    <xsd:import namespace="9267f3bf-404a-4602-8d60-9be8730ea645"/>
    <xsd:import namespace="e20f4a55-4218-44f9-97cb-fc6dbdbc70a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67f3bf-404a-4602-8d60-9be8730ea64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4" nillable="true" ma:displayName="Taxonomy Catch All Column" ma:hidden="true" ma:list="{c8982638-8be4-426f-b274-3ef6dff0507a}" ma:internalName="TaxCatchAll" ma:showField="CatchAllData" ma:web="9267f3bf-404a-4602-8d60-9be8730ea6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0f4a55-4218-44f9-97cb-fc6dbdbc70a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5E6D7-8E55-457B-8972-07F68A90C6A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E7A5ECC-1582-4F72-94D3-0FDBD7861A87}">
  <ds:schemaRefs>
    <ds:schemaRef ds:uri="http://schemas.microsoft.com/sharepoint/v3/contenttype/forms"/>
  </ds:schemaRefs>
</ds:datastoreItem>
</file>

<file path=customXml/itemProps3.xml><?xml version="1.0" encoding="utf-8"?>
<ds:datastoreItem xmlns:ds="http://schemas.openxmlformats.org/officeDocument/2006/customXml" ds:itemID="{E59A1826-B27F-43EE-8580-EEBA2BB4419C}"/>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Calibri Light</vt:lpstr>
      <vt:lpstr>Courier New</vt:lpstr>
      <vt:lpstr>Franklin Gothic Book</vt:lpstr>
      <vt:lpstr>Franklin Gothic Demi</vt:lpstr>
      <vt:lpstr>Wingdings 2</vt:lpstr>
      <vt:lpstr>DividendVTI</vt:lpstr>
      <vt:lpstr>Claims, communications &amp; set-up  provider survey results │ feb 28, 2020</vt:lpstr>
      <vt:lpstr>survey resPONDENTS │ feb 28, 2020</vt:lpstr>
      <vt:lpstr>Provider Set-up</vt:lpstr>
      <vt:lpstr>Provider Set-up</vt:lpstr>
      <vt:lpstr>Provider Set-up</vt:lpstr>
      <vt:lpstr>Provider Communications</vt:lpstr>
      <vt:lpstr>Provider Communications</vt:lpstr>
      <vt:lpstr>Claims Processing</vt:lpstr>
      <vt:lpstr>Claims Processing │ What Capabilities are missing?</vt:lpstr>
      <vt:lpstr>Claims Processing │ What Barriers remain?</vt:lpstr>
      <vt:lpstr>Claims Processing</vt:lpstr>
      <vt:lpstr>Proposed Debugging Committee functions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2020-02-12T18:31:00Z</dcterms:created>
  <dcterms:modified xsi:type="dcterms:W3CDTF">2020-03-05T19:08:13Z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0x010100A0E3BDFC668AD24E9B8F6550B2864EC2</vt:lpwstr>
  </property>
</Properties>
</file>