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719"/>
  </p:normalViewPr>
  <p:slideViewPr>
    <p:cSldViewPr snapToGrid="0" snapToObjects="1">
      <p:cViewPr varScale="1">
        <p:scale>
          <a:sx n="136" d="100"/>
          <a:sy n="136" d="100"/>
        </p:scale>
        <p:origin x="22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e2f66ceb2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9e2f66ceb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f73f20cd7_2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Sec Neall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9f73f20cd7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f73f20cd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f73f20cd7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Chad</a:t>
            </a:r>
            <a:endParaRPr/>
          </a:p>
        </p:txBody>
      </p:sp>
      <p:sp>
        <p:nvSpPr>
          <p:cNvPr id="119" name="Google Shape;119;g9f73f20cd7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0fa7fda1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0fa7fda1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Chad</a:t>
            </a:r>
            <a:endParaRPr/>
          </a:p>
        </p:txBody>
      </p:sp>
      <p:sp>
        <p:nvSpPr>
          <p:cNvPr id="127" name="Google Shape;127;ga0fa7fda1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b1e2160c2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ab1e2160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b1e2160c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ab1e2160c2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3" name="Google Shape;143;gab1e2160c2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f73f20cd7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f73f20cd7_2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Dennis</a:t>
            </a:r>
            <a:endParaRPr/>
          </a:p>
        </p:txBody>
      </p:sp>
      <p:sp>
        <p:nvSpPr>
          <p:cNvPr id="158" name="Google Shape;158;g9f73f20cd7_2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f73f20cd7_2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Dennis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9f73f20cd7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f73f20cd7_2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Dr. Jones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9f73f20cd7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l="2174" t="4196" r="1393" b="419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t="95496"/>
          <a:stretch/>
        </p:blipFill>
        <p:spPr>
          <a:xfrm>
            <a:off x="-612" y="1804519"/>
            <a:ext cx="9144611" cy="8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b="96281"/>
          <a:stretch/>
        </p:blipFill>
        <p:spPr>
          <a:xfrm>
            <a:off x="-1224" y="5949267"/>
            <a:ext cx="914400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-612" y="1888701"/>
            <a:ext cx="9143388" cy="40605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2472613"/>
            <a:ext cx="7772400" cy="152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85800" y="4365569"/>
            <a:ext cx="7772400" cy="43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 b="1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685801" y="4969297"/>
            <a:ext cx="7772399" cy="40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6579" y="1951106"/>
            <a:ext cx="1229620" cy="99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C40E3E"/>
                </a:solidFill>
              </a:defRPr>
            </a:lvl1pPr>
            <a:lvl2pPr lvl="1" algn="r">
              <a:buNone/>
              <a:defRPr sz="1300">
                <a:solidFill>
                  <a:srgbClr val="C40E3E"/>
                </a:solidFill>
              </a:defRPr>
            </a:lvl2pPr>
            <a:lvl3pPr lvl="2" algn="r">
              <a:buNone/>
              <a:defRPr sz="1300">
                <a:solidFill>
                  <a:srgbClr val="C40E3E"/>
                </a:solidFill>
              </a:defRPr>
            </a:lvl3pPr>
            <a:lvl4pPr lvl="3" algn="r">
              <a:buNone/>
              <a:defRPr sz="1300">
                <a:solidFill>
                  <a:srgbClr val="C40E3E"/>
                </a:solidFill>
              </a:defRPr>
            </a:lvl4pPr>
            <a:lvl5pPr lvl="4" algn="r">
              <a:buNone/>
              <a:defRPr sz="1300">
                <a:solidFill>
                  <a:srgbClr val="C40E3E"/>
                </a:solidFill>
              </a:defRPr>
            </a:lvl5pPr>
            <a:lvl6pPr lvl="5" algn="r">
              <a:buNone/>
              <a:defRPr sz="1300">
                <a:solidFill>
                  <a:srgbClr val="C40E3E"/>
                </a:solidFill>
              </a:defRPr>
            </a:lvl6pPr>
            <a:lvl7pPr lvl="6" algn="r">
              <a:buNone/>
              <a:defRPr sz="1300">
                <a:solidFill>
                  <a:srgbClr val="C40E3E"/>
                </a:solidFill>
              </a:defRPr>
            </a:lvl7pPr>
            <a:lvl8pPr lvl="7" algn="r">
              <a:buNone/>
              <a:defRPr sz="1300">
                <a:solidFill>
                  <a:srgbClr val="C40E3E"/>
                </a:solidFill>
              </a:defRPr>
            </a:lvl8pPr>
            <a:lvl9pPr lvl="8" algn="r">
              <a:buNone/>
              <a:defRPr sz="1300">
                <a:solidFill>
                  <a:srgbClr val="C40E3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1"/>
          <p:cNvCxnSpPr/>
          <p:nvPr/>
        </p:nvCxnSpPr>
        <p:spPr>
          <a:xfrm>
            <a:off x="641176" y="2069926"/>
            <a:ext cx="293784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2"/>
          <p:cNvCxnSpPr/>
          <p:nvPr/>
        </p:nvCxnSpPr>
        <p:spPr>
          <a:xfrm>
            <a:off x="629841" y="2061192"/>
            <a:ext cx="2949178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Google Shape;86;p13"/>
          <p:cNvCxnSpPr/>
          <p:nvPr/>
        </p:nvCxnSpPr>
        <p:spPr>
          <a:xfrm>
            <a:off x="628650" y="1431759"/>
            <a:ext cx="85153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" name="Google Shape;91;p14"/>
          <p:cNvCxnSpPr/>
          <p:nvPr/>
        </p:nvCxnSpPr>
        <p:spPr>
          <a:xfrm>
            <a:off x="6851737" y="365125"/>
            <a:ext cx="0" cy="5284113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 l="2169" t="4195" r="1398" b="4195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t="95496"/>
          <a:stretch/>
        </p:blipFill>
        <p:spPr>
          <a:xfrm>
            <a:off x="-612" y="1804519"/>
            <a:ext cx="9144612" cy="8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b="96280"/>
          <a:stretch/>
        </p:blipFill>
        <p:spPr>
          <a:xfrm>
            <a:off x="-1224" y="5949267"/>
            <a:ext cx="914400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-612" y="1888701"/>
            <a:ext cx="9143400" cy="4060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685800" y="2397457"/>
            <a:ext cx="7772400" cy="15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685800" y="4290413"/>
            <a:ext cx="77724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000"/>
              <a:buNone/>
              <a:defRPr sz="2000" b="1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685801" y="4894141"/>
            <a:ext cx="777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1800"/>
              <a:buNone/>
              <a:defRPr sz="1800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7469" y="494036"/>
            <a:ext cx="1487841" cy="12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pter">
  <p:cSld name="1_Chapt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2001838" y="3667125"/>
            <a:ext cx="7142162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500" i="1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2001838" y="4248708"/>
            <a:ext cx="7142162" cy="93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500" b="1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2001838" y="4247549"/>
            <a:ext cx="7142162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rgbClr val="262626"/>
                </a:solidFill>
              </a:defRPr>
            </a:lvl1pPr>
            <a:lvl2pPr lvl="1" algn="r">
              <a:buNone/>
              <a:defRPr sz="1300">
                <a:solidFill>
                  <a:srgbClr val="262626"/>
                </a:solidFill>
              </a:defRPr>
            </a:lvl2pPr>
            <a:lvl3pPr lvl="2" algn="r">
              <a:buNone/>
              <a:defRPr sz="1300">
                <a:solidFill>
                  <a:srgbClr val="262626"/>
                </a:solidFill>
              </a:defRPr>
            </a:lvl3pPr>
            <a:lvl4pPr lvl="3" algn="r">
              <a:buNone/>
              <a:defRPr sz="1300">
                <a:solidFill>
                  <a:srgbClr val="262626"/>
                </a:solidFill>
              </a:defRPr>
            </a:lvl4pPr>
            <a:lvl5pPr lvl="4" algn="r">
              <a:buNone/>
              <a:defRPr sz="1300">
                <a:solidFill>
                  <a:srgbClr val="262626"/>
                </a:solidFill>
              </a:defRPr>
            </a:lvl5pPr>
            <a:lvl6pPr lvl="5" algn="r">
              <a:buNone/>
              <a:defRPr sz="1300">
                <a:solidFill>
                  <a:srgbClr val="262626"/>
                </a:solidFill>
              </a:defRPr>
            </a:lvl6pPr>
            <a:lvl7pPr lvl="6" algn="r">
              <a:buNone/>
              <a:defRPr sz="1300">
                <a:solidFill>
                  <a:srgbClr val="262626"/>
                </a:solidFill>
              </a:defRPr>
            </a:lvl7pPr>
            <a:lvl8pPr lvl="7" algn="r">
              <a:buNone/>
              <a:defRPr sz="1300">
                <a:solidFill>
                  <a:srgbClr val="262626"/>
                </a:solidFill>
              </a:defRPr>
            </a:lvl8pPr>
            <a:lvl9pPr lvl="8" algn="r">
              <a:buNone/>
              <a:defRPr sz="1300"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ndard">
  <p:cSld name="1_Standard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26262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26262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26262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57771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628650" y="365126"/>
            <a:ext cx="78867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Standar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57771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28650" y="365126"/>
            <a:ext cx="78867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6" name="Google Shape;46;p6"/>
          <p:cNvCxnSpPr/>
          <p:nvPr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7"/>
          <p:cNvCxnSpPr/>
          <p:nvPr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8"/>
          <p:cNvCxnSpPr/>
          <p:nvPr/>
        </p:nvCxnSpPr>
        <p:spPr>
          <a:xfrm>
            <a:off x="623888" y="4593256"/>
            <a:ext cx="788670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9"/>
          <p:cNvCxnSpPr/>
          <p:nvPr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0"/>
          <p:cNvCxnSpPr/>
          <p:nvPr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04189" y="5761972"/>
            <a:ext cx="2211161" cy="6426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ctrTitle"/>
          </p:nvPr>
        </p:nvSpPr>
        <p:spPr>
          <a:xfrm>
            <a:off x="272250" y="1932000"/>
            <a:ext cx="8599500" cy="20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Optum Transition Update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0"/>
              <a:t>House Health and Government Operations Committee</a:t>
            </a:r>
            <a:endParaRPr sz="2100" b="0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0"/>
              <a:t>House Appropriations (Health and Social Services Subcmte.)</a:t>
            </a:r>
            <a:endParaRPr sz="2100" b="0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0"/>
              <a:t>Senate Budget &amp; Taxation Committee</a:t>
            </a:r>
            <a:endParaRPr sz="2100" b="0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0"/>
              <a:t>Senate Finance Committee</a:t>
            </a:r>
            <a:endParaRPr sz="2100" b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1"/>
          </p:nvPr>
        </p:nvSpPr>
        <p:spPr>
          <a:xfrm>
            <a:off x="0" y="4155763"/>
            <a:ext cx="91440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2000"/>
              <a:buNone/>
            </a:pPr>
            <a:r>
              <a:rPr lang="en-US" sz="1800"/>
              <a:t>Robert R. Neall, Health Secretary</a:t>
            </a: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2000"/>
              <a:buNone/>
            </a:pPr>
            <a:r>
              <a:rPr lang="en-US" sz="1800"/>
              <a:t>Chad Burkholder, Chief Operating Officer, Optum Behavioral Health </a:t>
            </a: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2000"/>
              <a:buNone/>
            </a:pPr>
            <a:r>
              <a:rPr lang="en-US" sz="1800"/>
              <a:t>Dennis R. Schrader, MDH Chief Operating Officer and Medicaid Director</a:t>
            </a: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2000"/>
              <a:buNone/>
            </a:pPr>
            <a:r>
              <a:rPr lang="en-US" sz="1800"/>
              <a:t>Dr. Aliya Jones, Deputy Secretary of Behavioral Health</a:t>
            </a: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2000"/>
              <a:buNone/>
            </a:pPr>
            <a:endParaRPr sz="1800"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2"/>
          </p:nvPr>
        </p:nvSpPr>
        <p:spPr>
          <a:xfrm>
            <a:off x="685801" y="5346161"/>
            <a:ext cx="777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1800"/>
              <a:buNone/>
            </a:pPr>
            <a:r>
              <a:rPr lang="en-US"/>
              <a:t>Tuesday, November 17, 2020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1800"/>
              <a:buNone/>
            </a:pPr>
            <a:r>
              <a:rPr lang="en-US"/>
              <a:t>Thursday, November 19,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74886" y="615123"/>
            <a:ext cx="77406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1"/>
                </a:solidFill>
              </a:rPr>
              <a:t>Summary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647700" y="1513375"/>
            <a:ext cx="8295000" cy="4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rgbClr val="000000"/>
                </a:solidFill>
              </a:rPr>
              <a:t>As directed by the General Assembly, the Maryland Department of Health (MDH) transitioned from a grants-based behavioral health (BH) financing model to a fee-for-service financing model for the appx. 2,200 registered providers in 2017-18. The Optum transition started Jan. 1, 2020.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rgbClr val="000000"/>
                </a:solidFill>
              </a:rPr>
              <a:t>MDH is working with our Optum Maryland partners to ensure: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200,000 Maryland Medicaid beneficiaries receive clinically appropriate needed behavioral health services;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Provider payment system operational performance;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Providers are reimbursed for authorized services provided; and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That over and under-payments to providers made during 1st Half 2020 estimated payments are reconciled by the end of the fiscal year.</a:t>
            </a:r>
            <a:r>
              <a:rPr lang="en-US" sz="2000"/>
              <a:t> </a:t>
            </a:r>
            <a:endParaRPr sz="2000"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628650" y="136525"/>
            <a:ext cx="8289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Optum has paid providers $453 million since relaunch of actual payments (Aug. 13, 2020)</a:t>
            </a:r>
            <a:endParaRPr sz="5000"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83850"/>
            <a:ext cx="9144000" cy="2524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6062550" y="5621850"/>
            <a:ext cx="2741100" cy="89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628650" y="124501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majority of claims are processed within 14 calendar days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850" y="1453975"/>
            <a:ext cx="5743625" cy="51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774875" y="615125"/>
            <a:ext cx="82578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Claims denial rate is currently 16%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609856" y="6359261"/>
            <a:ext cx="49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698675" y="1773625"/>
            <a:ext cx="8039400" cy="378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33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Top 5 Denial Reasons :</a:t>
            </a:r>
            <a:endParaRPr sz="3100"/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Authorization is not on file</a:t>
            </a:r>
            <a:endParaRPr sz="2400"/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Invalid Level of Care, Modifier, or Place of service billed  </a:t>
            </a:r>
            <a:endParaRPr sz="2400"/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Claim billed under incorrect provider type</a:t>
            </a:r>
            <a:endParaRPr sz="2400"/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Participant eligibility not effective</a:t>
            </a:r>
            <a:endParaRPr sz="2400"/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Payable by other Primary Carrier</a:t>
            </a:r>
            <a:endParaRPr sz="2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687371" y="138626"/>
            <a:ext cx="80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/>
              <a:t>Optum is processing authorizations and supporting timely care for Marylanders</a:t>
            </a:r>
            <a:endParaRPr sz="3600"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600364" y="5163127"/>
            <a:ext cx="77457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540012" y="6377772"/>
            <a:ext cx="49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642350" y="1577200"/>
            <a:ext cx="85677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97.8%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of authorizations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been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successfully submitted and processed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the system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6062550" y="5545650"/>
            <a:ext cx="2741100" cy="89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000" y="2482675"/>
            <a:ext cx="6889851" cy="42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2891525" y="3393713"/>
            <a:ext cx="70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81,542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4221750" y="3536238"/>
            <a:ext cx="70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76,202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5495100" y="3695625"/>
            <a:ext cx="70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70,593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6768450" y="3758813"/>
            <a:ext cx="70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66,448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607775" y="105450"/>
            <a:ext cx="8451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Providers may owe the State up to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$163 million from estimated payments</a:t>
            </a: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516752" y="6152495"/>
            <a:ext cx="499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379175" y="1746075"/>
            <a:ext cx="2485800" cy="160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999999"/>
                </a:solidFill>
              </a:rPr>
              <a:t>Amount providers may owe to MDH</a:t>
            </a:r>
            <a:endParaRPr sz="2600">
              <a:solidFill>
                <a:srgbClr val="999999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600">
              <a:solidFill>
                <a:srgbClr val="999999"/>
              </a:solidFill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6286445" y="1767025"/>
            <a:ext cx="2636400" cy="160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n-US" sz="2600">
                <a:solidFill>
                  <a:srgbClr val="999999"/>
                </a:solidFill>
              </a:rPr>
              <a:t>Total payments in authorized claims</a:t>
            </a:r>
            <a:endParaRPr sz="2600">
              <a:solidFill>
                <a:srgbClr val="999999"/>
              </a:solidFill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3630953" y="1767025"/>
            <a:ext cx="2485800" cy="15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999999"/>
                </a:solidFill>
              </a:rPr>
              <a:t>Total MDH estimated payments</a:t>
            </a:r>
            <a:endParaRPr sz="2600">
              <a:solidFill>
                <a:srgbClr val="999999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600">
              <a:solidFill>
                <a:srgbClr val="999999"/>
              </a:solidFill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2818350" y="2000975"/>
            <a:ext cx="642900" cy="79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5700" b="1">
                <a:solidFill>
                  <a:srgbClr val="999999"/>
                </a:solidFill>
              </a:rPr>
              <a:t>=</a:t>
            </a:r>
            <a:endParaRPr sz="5700" b="1">
              <a:solidFill>
                <a:srgbClr val="999999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5700" b="1">
              <a:solidFill>
                <a:srgbClr val="999999"/>
              </a:solidFill>
            </a:endParaRPr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5720525" y="2000975"/>
            <a:ext cx="642900" cy="79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5700" b="1">
                <a:solidFill>
                  <a:srgbClr val="999999"/>
                </a:solidFill>
              </a:rPr>
              <a:t>-</a:t>
            </a:r>
            <a:endParaRPr sz="5700" b="1">
              <a:solidFill>
                <a:srgbClr val="999999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5700" b="1">
              <a:solidFill>
                <a:srgbClr val="999999"/>
              </a:solidFill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475950" y="3753300"/>
            <a:ext cx="2413200" cy="160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</a:rPr>
              <a:t>$163 million</a:t>
            </a:r>
            <a:endParaRPr sz="33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i="1">
                <a:solidFill>
                  <a:srgbClr val="CC0000"/>
                </a:solidFill>
              </a:rPr>
              <a:t>(what providers may owe MDH)</a:t>
            </a:r>
            <a:endParaRPr sz="2200" i="1">
              <a:solidFill>
                <a:srgbClr val="CC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i="1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300">
              <a:solidFill>
                <a:srgbClr val="000000"/>
              </a:solidFill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5947600" y="3451250"/>
            <a:ext cx="2822700" cy="160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</a:rPr>
              <a:t>$894</a:t>
            </a:r>
            <a:endParaRPr sz="33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</a:rPr>
              <a:t>   million</a:t>
            </a:r>
            <a:endParaRPr sz="33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i="1">
                <a:solidFill>
                  <a:srgbClr val="CC0000"/>
                </a:solidFill>
              </a:rPr>
              <a:t>(total paid for authorized claims)</a:t>
            </a:r>
            <a:endParaRPr sz="3300">
              <a:solidFill>
                <a:srgbClr val="CC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300">
              <a:solidFill>
                <a:srgbClr val="000000"/>
              </a:solidFill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3392025" y="3473475"/>
            <a:ext cx="2413200" cy="15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</a:rPr>
              <a:t>$1.06</a:t>
            </a:r>
            <a:endParaRPr sz="33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</a:rPr>
              <a:t>billion</a:t>
            </a:r>
            <a:endParaRPr sz="33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i="1">
                <a:solidFill>
                  <a:srgbClr val="CC0000"/>
                </a:solidFill>
              </a:rPr>
              <a:t>(total estimated payments by MDH)</a:t>
            </a:r>
            <a:endParaRPr sz="2200" i="1">
              <a:solidFill>
                <a:srgbClr val="CC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300">
              <a:solidFill>
                <a:srgbClr val="000000"/>
              </a:solidFill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2965350" y="3551000"/>
            <a:ext cx="642900" cy="79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</a:rPr>
              <a:t>=</a:t>
            </a:r>
            <a:endParaRPr sz="6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6000">
              <a:solidFill>
                <a:srgbClr val="000000"/>
              </a:solidFill>
            </a:endParaRPr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5872925" y="3551000"/>
            <a:ext cx="642900" cy="79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</a:rPr>
              <a:t>-</a:t>
            </a:r>
            <a:endParaRPr sz="6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6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774875" y="615125"/>
            <a:ext cx="82578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Timeline for Assisted Reconciliation</a:t>
            </a:r>
            <a:r>
              <a:rPr lang="en-US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1809375" y="1589575"/>
            <a:ext cx="698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600" b="1"/>
              <a:t>November</a:t>
            </a:r>
            <a:r>
              <a:rPr lang="en-US" sz="2600"/>
              <a:t>: Release all remaining key reconciliation documents.</a:t>
            </a:r>
            <a:endParaRPr sz="2000"/>
          </a:p>
        </p:txBody>
      </p:sp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8443500" y="6309513"/>
            <a:ext cx="49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875" y="1522200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100" y="3186688"/>
            <a:ext cx="10001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963" y="4794025"/>
            <a:ext cx="91440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1809375" y="3196215"/>
            <a:ext cx="6980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/>
              <a:t>December through May 2021: </a:t>
            </a:r>
            <a:r>
              <a:rPr lang="en-US" sz="2600"/>
              <a:t>MDH and Optum work closely with providers to reconcile payments.</a:t>
            </a:r>
            <a:endParaRPr sz="2600"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1896050" y="4790978"/>
            <a:ext cx="6980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/>
              <a:t>June 2021:</a:t>
            </a:r>
            <a:r>
              <a:rPr lang="en-US" sz="2600"/>
              <a:t> </a:t>
            </a:r>
            <a:r>
              <a:rPr lang="en-US" sz="2600">
                <a:solidFill>
                  <a:srgbClr val="222222"/>
                </a:solidFill>
                <a:highlight>
                  <a:srgbClr val="FFFFFF"/>
                </a:highlight>
              </a:rPr>
              <a:t>Collaborate with providers to develop a recoupment process.</a:t>
            </a:r>
            <a:endParaRPr sz="2600"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9650" y="2454473"/>
            <a:ext cx="397825" cy="6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425" y="4129723"/>
            <a:ext cx="397825" cy="6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774875" y="615125"/>
            <a:ext cx="82578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Next Steps in the Optum Transition</a:t>
            </a:r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1"/>
          </p:nvPr>
        </p:nvSpPr>
        <p:spPr>
          <a:xfrm>
            <a:off x="684875" y="1513375"/>
            <a:ext cx="8257800" cy="3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Make sure that 200,000 Marylanders continue to receive clinically appropriate behavioral health services.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Ensure that providers and their concerns are heard by continuing weekly provider forums and that their billing staff are connected to responsive Optum counterparts.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Continue strengthening Optum provider customer service and system performance.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-US" sz="2600"/>
              <a:t>Develop and implement service quality and system of care improvement measures.</a:t>
            </a:r>
            <a:endParaRPr sz="2600"/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xfrm>
            <a:off x="8500073" y="6337222"/>
            <a:ext cx="49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3BDFC668AD24E9B8F6550B2864EC2" ma:contentTypeVersion="14" ma:contentTypeDescription="Create a new document." ma:contentTypeScope="" ma:versionID="06769ebd05c78fd25b2756bf7dbedc3a">
  <xsd:schema xmlns:xsd="http://www.w3.org/2001/XMLSchema" xmlns:xs="http://www.w3.org/2001/XMLSchema" xmlns:p="http://schemas.microsoft.com/office/2006/metadata/properties" xmlns:ns2="9267f3bf-404a-4602-8d60-9be8730ea645" xmlns:ns3="e20f4a55-4218-44f9-97cb-fc6dbdbc70a1" targetNamespace="http://schemas.microsoft.com/office/2006/metadata/properties" ma:root="true" ma:fieldsID="15d234dd1e0ffc8b2f0a2a36eccfcc3b" ns2:_="" ns3:_="">
    <xsd:import namespace="9267f3bf-404a-4602-8d60-9be8730ea645"/>
    <xsd:import namespace="e20f4a55-4218-44f9-97cb-fc6dbdbc70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7f3bf-404a-4602-8d60-9be8730ea6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f4a55-4218-44f9-97cb-fc6dbdbc70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7C928F-7A58-4FBB-B7DB-A7D0A2B3746C}"/>
</file>

<file path=customXml/itemProps2.xml><?xml version="1.0" encoding="utf-8"?>
<ds:datastoreItem xmlns:ds="http://schemas.openxmlformats.org/officeDocument/2006/customXml" ds:itemID="{69B6CBE0-53C3-4C53-9215-E33B9BC1358A}"/>
</file>

<file path=customXml/itemProps3.xml><?xml version="1.0" encoding="utf-8"?>
<ds:datastoreItem xmlns:ds="http://schemas.openxmlformats.org/officeDocument/2006/customXml" ds:itemID="{4FC46228-0889-4767-8473-E5214D2AE46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Macintosh PowerPoint</Application>
  <PresentationFormat>On-screen Show (4:3)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Montserrat</vt:lpstr>
      <vt:lpstr>Office Theme</vt:lpstr>
      <vt:lpstr>Optum Transition Update  House Health and Government Operations Committee House Appropriations (Health and Social Services Subcmte.) Senate Budget &amp; Taxation Committee Senate Finance Committee</vt:lpstr>
      <vt:lpstr>Summary</vt:lpstr>
      <vt:lpstr>Optum has paid providers $453 million since relaunch of actual payments (Aug. 13, 2020)</vt:lpstr>
      <vt:lpstr>The majority of claims are processed within 14 calendar days</vt:lpstr>
      <vt:lpstr>Claims denial rate is currently 16%</vt:lpstr>
      <vt:lpstr>Optum is processing authorizations and supporting timely care for Marylanders</vt:lpstr>
      <vt:lpstr>Providers may owe the State up to  $163 million from estimated payments</vt:lpstr>
      <vt:lpstr>Timeline for Assisted Reconciliation </vt:lpstr>
      <vt:lpstr>Next Steps in the Optum Transition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Optum Transition Update  House Health and Government Operations Committee House Appropriations (Health and Social Services Subcmte.) Senate Budget &amp; Taxation Committee Senate Finance Committee</dc:title>
  <cp:lastModifiedBy>Webster Ye -MDH-</cp:lastModifiedBy>
  <cp:revision>1</cp:revision>
  <dcterms:modified xsi:type="dcterms:W3CDTF">2020-11-17T10:16:16Z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0x010100A0E3BDFC668AD24E9B8F6550B2864EC2</vt:lpwstr>
  </property>
</Properties>
</file>